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7" r:id="rId2"/>
    <p:sldId id="256" r:id="rId3"/>
    <p:sldId id="259" r:id="rId4"/>
    <p:sldId id="272" r:id="rId5"/>
    <p:sldId id="273" r:id="rId6"/>
    <p:sldId id="274" r:id="rId7"/>
    <p:sldId id="260" r:id="rId8"/>
    <p:sldId id="271" r:id="rId9"/>
    <p:sldId id="275" r:id="rId10"/>
    <p:sldId id="276" r:id="rId11"/>
    <p:sldId id="277" r:id="rId12"/>
    <p:sldId id="278" r:id="rId13"/>
    <p:sldId id="279" r:id="rId14"/>
    <p:sldId id="262" r:id="rId15"/>
    <p:sldId id="280" r:id="rId16"/>
    <p:sldId id="281" r:id="rId17"/>
    <p:sldId id="282" r:id="rId18"/>
    <p:sldId id="283" r:id="rId19"/>
    <p:sldId id="263" r:id="rId20"/>
    <p:sldId id="265" r:id="rId21"/>
    <p:sldId id="266" r:id="rId22"/>
    <p:sldId id="291" r:id="rId23"/>
    <p:sldId id="264" r:id="rId24"/>
    <p:sldId id="284" r:id="rId25"/>
    <p:sldId id="269" r:id="rId26"/>
    <p:sldId id="270" r:id="rId27"/>
    <p:sldId id="268" r:id="rId28"/>
    <p:sldId id="285" r:id="rId29"/>
    <p:sldId id="286" r:id="rId30"/>
    <p:sldId id="287" r:id="rId31"/>
    <p:sldId id="288" r:id="rId32"/>
    <p:sldId id="289" r:id="rId33"/>
    <p:sldId id="290"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77" d="100"/>
          <a:sy n="77" d="100"/>
        </p:scale>
        <p:origin x="-90" y="-81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135920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14708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824817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xmlns="" val="5443911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548320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2662447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259168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86783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50397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1542756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518598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729268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205934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52425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158998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2122566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smtClean="0"/>
              <a:pPr/>
              <a:t>12/14/2017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07702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12/14/2017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xmlns="" val="3612916934"/>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Proyecto%20parqueadero%20Gantt.mpp"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diccionario%20de%20datos"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stretch>
            <a:fillRect/>
          </a:stretch>
        </p:blipFill>
        <p:spPr>
          <a:xfrm rot="1299795">
            <a:off x="7676812" y="879781"/>
            <a:ext cx="3887172" cy="5652221"/>
          </a:xfrm>
          <a:prstGeom prst="rect">
            <a:avLst/>
          </a:prstGeom>
        </p:spPr>
      </p:pic>
    </p:spTree>
    <p:extLst>
      <p:ext uri="{BB962C8B-B14F-4D97-AF65-F5344CB8AC3E}">
        <p14:creationId xmlns:p14="http://schemas.microsoft.com/office/powerpoint/2010/main" xmlns="" val="300604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p:nvPr/>
        </p:nvPicPr>
        <p:blipFill>
          <a:blip r:embed="rId2"/>
          <a:stretch>
            <a:fillRect/>
          </a:stretch>
        </p:blipFill>
        <p:spPr>
          <a:xfrm>
            <a:off x="1309817" y="683740"/>
            <a:ext cx="4433629" cy="3048000"/>
          </a:xfrm>
          <a:prstGeom prst="rect">
            <a:avLst/>
          </a:prstGeom>
        </p:spPr>
      </p:pic>
      <p:pic>
        <p:nvPicPr>
          <p:cNvPr id="5" name="Imagen 4"/>
          <p:cNvPicPr/>
          <p:nvPr/>
        </p:nvPicPr>
        <p:blipFill>
          <a:blip r:embed="rId3"/>
          <a:stretch>
            <a:fillRect/>
          </a:stretch>
        </p:blipFill>
        <p:spPr>
          <a:xfrm>
            <a:off x="1309817" y="3731740"/>
            <a:ext cx="4433629" cy="1988991"/>
          </a:xfrm>
          <a:prstGeom prst="rect">
            <a:avLst/>
          </a:prstGeom>
        </p:spPr>
      </p:pic>
      <p:sp>
        <p:nvSpPr>
          <p:cNvPr id="6" name="CuadroTexto 5"/>
          <p:cNvSpPr txBox="1"/>
          <p:nvPr/>
        </p:nvSpPr>
        <p:spPr>
          <a:xfrm>
            <a:off x="7512908" y="683740"/>
            <a:ext cx="2611394" cy="523220"/>
          </a:xfrm>
          <a:prstGeom prst="rect">
            <a:avLst/>
          </a:prstGeom>
          <a:noFill/>
        </p:spPr>
        <p:txBody>
          <a:bodyPr wrap="square" rtlCol="0">
            <a:spAutoFit/>
          </a:bodyPr>
          <a:lstStyle/>
          <a:p>
            <a:r>
              <a:rPr lang="es-ES" sz="2800" dirty="0">
                <a:solidFill>
                  <a:schemeClr val="bg2">
                    <a:lumMod val="75000"/>
                  </a:schemeClr>
                </a:solidFill>
              </a:rPr>
              <a:t>CONCLUSIONES</a:t>
            </a:r>
          </a:p>
        </p:txBody>
      </p:sp>
      <p:sp>
        <p:nvSpPr>
          <p:cNvPr id="7" name="CuadroTexto 6"/>
          <p:cNvSpPr txBox="1"/>
          <p:nvPr/>
        </p:nvSpPr>
        <p:spPr>
          <a:xfrm>
            <a:off x="6376086" y="1433384"/>
            <a:ext cx="4860325" cy="3647152"/>
          </a:xfrm>
          <a:prstGeom prst="rect">
            <a:avLst/>
          </a:prstGeom>
          <a:noFill/>
        </p:spPr>
        <p:txBody>
          <a:bodyPr wrap="square" rtlCol="0">
            <a:spAutoFit/>
          </a:bodyPr>
          <a:lstStyle/>
          <a:p>
            <a:pPr marL="285750" lvl="0" indent="-285750">
              <a:buFont typeface="Arial" panose="020B0604020202020204" pitchFamily="34" charset="0"/>
              <a:buChar char="•"/>
            </a:pPr>
            <a:r>
              <a:rPr lang="es-CO" sz="2100" dirty="0"/>
              <a:t>Podemos concluir en ésta etapa de encuesta a usuarios que  en su mayoría       están satisfechos, pero desean que el proceso de registro sea automatizado.</a:t>
            </a:r>
            <a:endParaRPr lang="es-ES" sz="2100" dirty="0"/>
          </a:p>
          <a:p>
            <a:r>
              <a:rPr lang="es-CO" sz="2100" dirty="0"/>
              <a:t> </a:t>
            </a:r>
            <a:endParaRPr lang="es-ES" sz="2100" dirty="0"/>
          </a:p>
          <a:p>
            <a:pPr marL="285750" lvl="0" indent="-285750">
              <a:buFont typeface="Arial" panose="020B0604020202020204" pitchFamily="34" charset="0"/>
              <a:buChar char="•"/>
            </a:pPr>
            <a:r>
              <a:rPr lang="es-CO" sz="2100" dirty="0"/>
              <a:t>También podemos decir que los tiempos del ingreso al parqueo como tal, sea       máximo de 5 minutos, más ágil.</a:t>
            </a:r>
            <a:endParaRPr lang="es-ES" sz="2100" dirty="0"/>
          </a:p>
          <a:p>
            <a:r>
              <a:rPr lang="es-CO" sz="2100" dirty="0"/>
              <a:t> </a:t>
            </a:r>
            <a:endParaRPr lang="es-ES" sz="2100" dirty="0"/>
          </a:p>
          <a:p>
            <a:pPr marL="285750" lvl="0" indent="-285750">
              <a:buFont typeface="Arial" panose="020B0604020202020204" pitchFamily="34" charset="0"/>
              <a:buChar char="•"/>
            </a:pPr>
            <a:r>
              <a:rPr lang="es-CO" sz="2100" dirty="0"/>
              <a:t>Al público en general no le interesan servicios adicionales.</a:t>
            </a:r>
            <a:endParaRPr lang="es-ES" sz="2100" dirty="0"/>
          </a:p>
        </p:txBody>
      </p:sp>
    </p:spTree>
    <p:extLst>
      <p:ext uri="{BB962C8B-B14F-4D97-AF65-F5344CB8AC3E}">
        <p14:creationId xmlns:p14="http://schemas.microsoft.com/office/powerpoint/2010/main" xmlns="" val="4070833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9485" y="585567"/>
            <a:ext cx="8669852" cy="600682"/>
          </a:xfrm>
        </p:spPr>
        <p:txBody>
          <a:bodyPr>
            <a:normAutofit/>
          </a:bodyPr>
          <a:lstStyle/>
          <a:p>
            <a:r>
              <a:rPr lang="es-ES" sz="3000" dirty="0">
                <a:solidFill>
                  <a:schemeClr val="bg2">
                    <a:lumMod val="75000"/>
                  </a:schemeClr>
                </a:solidFill>
              </a:rPr>
              <a:t>RECOLECCION DE INFORMACION DEL PARQUEADERO</a:t>
            </a:r>
          </a:p>
        </p:txBody>
      </p:sp>
      <p:pic>
        <p:nvPicPr>
          <p:cNvPr id="4" name="Marcador de contenido 3" descr="C:\Users\SOPORTEPQ\AppData\Local\Microsoft\Windows\INetCache\Content.Word\IMG-20161104-WA0011.jp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75580" y="1404725"/>
            <a:ext cx="4401436" cy="47571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9.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rot="16200000">
            <a:off x="6030516" y="1359661"/>
            <a:ext cx="4757179" cy="4847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1988543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83733" y="552615"/>
            <a:ext cx="7821355" cy="575968"/>
          </a:xfrm>
        </p:spPr>
        <p:txBody>
          <a:bodyPr>
            <a:normAutofit fontScale="90000"/>
          </a:bodyPr>
          <a:lstStyle/>
          <a:p>
            <a:r>
              <a:rPr lang="es-ES" dirty="0">
                <a:solidFill>
                  <a:schemeClr val="bg2">
                    <a:lumMod val="75000"/>
                  </a:schemeClr>
                </a:solidFill>
              </a:rPr>
              <a:t>ZONA DE PARQUEO DE MOTOS Y BICICLETAS</a:t>
            </a:r>
          </a:p>
        </p:txBody>
      </p:sp>
      <p:pic>
        <p:nvPicPr>
          <p:cNvPr id="4" name="Marcador de contenido 3" descr="C:\Users\SOPORTEPQ\AppData\Local\Microsoft\Windows\INetCache\Content.Word\IMG-20161104-WA0017.jpg"/>
          <p:cNvPicPr>
            <a:picLocks noGrp="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36149" y="1445240"/>
            <a:ext cx="2286000"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descr="C:\Users\SOPORTEPQ\AppData\Local\Microsoft\Windows\INetCache\Content.Word\IMG-20161104-WA0005.jpg"/>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098538" y="1445240"/>
            <a:ext cx="2232025"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descr="C:\Users\SOPORTEPQ\AppData\Local\Microsoft\Windows\INetCache\Content.Word\IMG-20161104-WA0007.jpg"/>
          <p:cNvPicPr/>
          <p:nvPr/>
        </p:nvPicPr>
        <p:blipFill>
          <a:blip r:embed="rId4">
            <a:extLst>
              <a:ext uri="{28A0092B-C50C-407E-A947-70E740481C1C}">
                <a14:useLocalDpi xmlns:a14="http://schemas.microsoft.com/office/drawing/2010/main" xmlns="" val="0"/>
              </a:ext>
            </a:extLst>
          </a:blip>
          <a:srcRect/>
          <a:stretch>
            <a:fillRect/>
          </a:stretch>
        </p:blipFill>
        <p:spPr bwMode="auto">
          <a:xfrm>
            <a:off x="6906952" y="1445240"/>
            <a:ext cx="4087229" cy="20887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descr="C:\Users\SOPORTEPQ\AppData\Local\Microsoft\Windows\INetCache\Content.Word\IMG-20161104-WA0006.jpg"/>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236149" y="4019593"/>
            <a:ext cx="2286000" cy="2130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descr="C:\Users\SOPORTEPQ\AppData\Local\Microsoft\Windows\INetCache\Content.Word\IMG-20161104-WA0015.jpg"/>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098538" y="4019593"/>
            <a:ext cx="2232025" cy="211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Imagen 8" descr="C:\Users\SOPORTEPQ\AppData\Local\Microsoft\Windows\INetCache\Content.Word\IMG-20161104-WA0013.jpg"/>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6906952" y="4019593"/>
            <a:ext cx="4087229" cy="2110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xmlns="" val="3848625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577329"/>
            <a:ext cx="4188468" cy="617158"/>
          </a:xfrm>
        </p:spPr>
        <p:txBody>
          <a:bodyPr/>
          <a:lstStyle/>
          <a:p>
            <a:r>
              <a:rPr lang="es-ES" dirty="0">
                <a:solidFill>
                  <a:schemeClr val="bg2">
                    <a:lumMod val="75000"/>
                  </a:schemeClr>
                </a:solidFill>
              </a:rPr>
              <a:t>recomendaciones</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xmlns="" val="3825878827"/>
              </p:ext>
            </p:extLst>
          </p:nvPr>
        </p:nvGraphicFramePr>
        <p:xfrm>
          <a:off x="6199445" y="663837"/>
          <a:ext cx="4616838" cy="2728752"/>
        </p:xfrm>
        <a:graphic>
          <a:graphicData uri="http://schemas.openxmlformats.org/drawingml/2006/table">
            <a:tbl>
              <a:tblPr firstRow="1" firstCol="1" bandRow="1">
                <a:tableStyleId>{5C22544A-7EE6-4342-B048-85BDC9FD1C3A}</a:tableStyleId>
              </a:tblPr>
              <a:tblGrid>
                <a:gridCol w="2308419">
                  <a:extLst>
                    <a:ext uri="{9D8B030D-6E8A-4147-A177-3AD203B41FA5}">
                      <a16:colId xmlns="" xmlns:a16="http://schemas.microsoft.com/office/drawing/2014/main" val="20000"/>
                    </a:ext>
                  </a:extLst>
                </a:gridCol>
                <a:gridCol w="2308419">
                  <a:extLst>
                    <a:ext uri="{9D8B030D-6E8A-4147-A177-3AD203B41FA5}">
                      <a16:colId xmlns="" xmlns:a16="http://schemas.microsoft.com/office/drawing/2014/main" val="20001"/>
                    </a:ext>
                  </a:extLst>
                </a:gridCol>
              </a:tblGrid>
              <a:tr h="207744">
                <a:tc>
                  <a:txBody>
                    <a:bodyPr/>
                    <a:lstStyle/>
                    <a:p>
                      <a:pPr algn="just">
                        <a:spcAft>
                          <a:spcPts val="1200"/>
                        </a:spcAft>
                      </a:pPr>
                      <a:r>
                        <a:rPr lang="es-CO" sz="1200" dirty="0">
                          <a:effectLst/>
                        </a:rPr>
                        <a:t>Tipo Equipo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dirty="0">
                          <a:effectLst/>
                        </a:rPr>
                        <a:t>Computador de escritorio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07744">
                <a:tc>
                  <a:txBody>
                    <a:bodyPr/>
                    <a:lstStyle/>
                    <a:p>
                      <a:pPr algn="just">
                        <a:spcAft>
                          <a:spcPts val="1200"/>
                        </a:spcAft>
                      </a:pPr>
                      <a:r>
                        <a:rPr lang="es-CO" sz="1200">
                          <a:effectLst/>
                        </a:rPr>
                        <a:t>Marca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a:effectLst/>
                        </a:rPr>
                        <a:t>Dell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207744">
                <a:tc>
                  <a:txBody>
                    <a:bodyPr/>
                    <a:lstStyle/>
                    <a:p>
                      <a:pPr algn="just">
                        <a:spcAft>
                          <a:spcPts val="1200"/>
                        </a:spcAft>
                      </a:pPr>
                      <a:r>
                        <a:rPr lang="es-CO" sz="1200">
                          <a:effectLst/>
                        </a:rPr>
                        <a:t>Modelo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n-US" sz="1200">
                          <a:effectLst/>
                        </a:rPr>
                        <a:t>Vostro Desktop 3250 Small From Factor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07744">
                <a:tc>
                  <a:txBody>
                    <a:bodyPr/>
                    <a:lstStyle/>
                    <a:p>
                      <a:pPr algn="just">
                        <a:spcAft>
                          <a:spcPts val="1200"/>
                        </a:spcAft>
                      </a:pPr>
                      <a:r>
                        <a:rPr lang="en-US" sz="1200">
                          <a:effectLst/>
                        </a:rPr>
                        <a:t>Valor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n-US" sz="1200" dirty="0">
                          <a:effectLst/>
                        </a:rPr>
                        <a:t>$2’000.000</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07744">
                <a:tc>
                  <a:txBody>
                    <a:bodyPr/>
                    <a:lstStyle/>
                    <a:p>
                      <a:pPr algn="just">
                        <a:spcAft>
                          <a:spcPts val="1200"/>
                        </a:spcAft>
                      </a:pPr>
                      <a:r>
                        <a:rPr lang="en-US" sz="1200">
                          <a:effectLst/>
                        </a:rPr>
                        <a:t>Procesador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n-US" sz="1200">
                          <a:effectLst/>
                        </a:rPr>
                        <a:t>Intel core i5 6100 3.70GHz</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588609">
                <a:tc>
                  <a:txBody>
                    <a:bodyPr/>
                    <a:lstStyle/>
                    <a:p>
                      <a:pPr algn="just">
                        <a:spcAft>
                          <a:spcPts val="1200"/>
                        </a:spcAft>
                      </a:pPr>
                      <a:r>
                        <a:rPr lang="en-US" sz="1200">
                          <a:effectLst/>
                        </a:rPr>
                        <a:t>Memoria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ES" sz="1200">
                          <a:effectLst/>
                        </a:rPr>
                        <a:t>RAM 4GB DDR3L 1600MHz, 1DMM</a:t>
                      </a:r>
                    </a:p>
                    <a:p>
                      <a:pPr algn="just">
                        <a:spcAft>
                          <a:spcPts val="1200"/>
                        </a:spcAft>
                      </a:pPr>
                      <a:r>
                        <a:rPr lang="es-CO" sz="1200">
                          <a:effectLst/>
                        </a:rPr>
                        <a:t>Disco duro SATA 500GB 7200RPM</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r h="830976">
                <a:tc>
                  <a:txBody>
                    <a:bodyPr/>
                    <a:lstStyle/>
                    <a:p>
                      <a:pPr algn="just">
                        <a:spcAft>
                          <a:spcPts val="1200"/>
                        </a:spcAft>
                      </a:pPr>
                      <a:r>
                        <a:rPr lang="en-US" sz="1200">
                          <a:effectLst/>
                        </a:rPr>
                        <a:t>Descripción</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dirty="0">
                          <a:effectLst/>
                        </a:rPr>
                        <a:t>Computador de escritorio pequeño con procesador Intel Core i3, 4GB de RAM, útil para el programa que administrará el parqueadero.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6"/>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xmlns="" val="1099413620"/>
              </p:ext>
            </p:extLst>
          </p:nvPr>
        </p:nvGraphicFramePr>
        <p:xfrm>
          <a:off x="6191205" y="3657058"/>
          <a:ext cx="4658028" cy="2710792"/>
        </p:xfrm>
        <a:graphic>
          <a:graphicData uri="http://schemas.openxmlformats.org/drawingml/2006/table">
            <a:tbl>
              <a:tblPr firstRow="1" firstCol="1" bandRow="1">
                <a:tableStyleId>{5C22544A-7EE6-4342-B048-85BDC9FD1C3A}</a:tableStyleId>
              </a:tblPr>
              <a:tblGrid>
                <a:gridCol w="2329014">
                  <a:extLst>
                    <a:ext uri="{9D8B030D-6E8A-4147-A177-3AD203B41FA5}">
                      <a16:colId xmlns="" xmlns:a16="http://schemas.microsoft.com/office/drawing/2014/main" val="20000"/>
                    </a:ext>
                  </a:extLst>
                </a:gridCol>
                <a:gridCol w="2329014">
                  <a:extLst>
                    <a:ext uri="{9D8B030D-6E8A-4147-A177-3AD203B41FA5}">
                      <a16:colId xmlns="" xmlns:a16="http://schemas.microsoft.com/office/drawing/2014/main" val="20001"/>
                    </a:ext>
                  </a:extLst>
                </a:gridCol>
              </a:tblGrid>
              <a:tr h="542159">
                <a:tc>
                  <a:txBody>
                    <a:bodyPr/>
                    <a:lstStyle/>
                    <a:p>
                      <a:pPr algn="just">
                        <a:spcAft>
                          <a:spcPts val="1200"/>
                        </a:spcAft>
                      </a:pPr>
                      <a:r>
                        <a:rPr lang="es-CO" sz="1200" dirty="0">
                          <a:effectLst/>
                        </a:rPr>
                        <a:t>Tipo Equipo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dirty="0">
                          <a:effectLst/>
                        </a:rPr>
                        <a:t>Impresora para recibos de punto de venta.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71079">
                <a:tc>
                  <a:txBody>
                    <a:bodyPr/>
                    <a:lstStyle/>
                    <a:p>
                      <a:pPr algn="just">
                        <a:spcAft>
                          <a:spcPts val="1200"/>
                        </a:spcAft>
                      </a:pPr>
                      <a:r>
                        <a:rPr lang="es-CO" sz="1200">
                          <a:effectLst/>
                        </a:rPr>
                        <a:t>Marca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dirty="0">
                          <a:effectLst/>
                        </a:rPr>
                        <a:t>Epson</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271079">
                <a:tc>
                  <a:txBody>
                    <a:bodyPr/>
                    <a:lstStyle/>
                    <a:p>
                      <a:pPr algn="just">
                        <a:spcAft>
                          <a:spcPts val="1200"/>
                        </a:spcAft>
                      </a:pPr>
                      <a:r>
                        <a:rPr lang="es-CO" sz="1200">
                          <a:effectLst/>
                        </a:rPr>
                        <a:t>Modelo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a:effectLst/>
                        </a:rPr>
                        <a:t>TM-T20II</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71079">
                <a:tc>
                  <a:txBody>
                    <a:bodyPr/>
                    <a:lstStyle/>
                    <a:p>
                      <a:pPr algn="just">
                        <a:spcAft>
                          <a:spcPts val="1200"/>
                        </a:spcAft>
                      </a:pPr>
                      <a:r>
                        <a:rPr lang="es-CO" sz="1200">
                          <a:effectLst/>
                        </a:rPr>
                        <a:t>Valor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a:effectLst/>
                        </a:rPr>
                        <a:t>$600.000</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355396">
                <a:tc>
                  <a:txBody>
                    <a:bodyPr/>
                    <a:lstStyle/>
                    <a:p>
                      <a:pPr algn="just">
                        <a:spcAft>
                          <a:spcPts val="1200"/>
                        </a:spcAft>
                      </a:pPr>
                      <a:r>
                        <a:rPr lang="es-CO" sz="1200" dirty="0">
                          <a:effectLst/>
                        </a:rPr>
                        <a:t>Descripción</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spcAft>
                          <a:spcPts val="1200"/>
                        </a:spcAft>
                      </a:pPr>
                      <a:r>
                        <a:rPr lang="es-CO" sz="1200" dirty="0">
                          <a:effectLst/>
                        </a:rPr>
                        <a:t>Impresora para recibos de punto de venta, impresión térmica en líneas, velocidad de impresión de 200 mm/s, fuentes de impresión de 9x17/12x24, impresión flexible de cupones de recibos.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xmlns="" val="2615599262"/>
              </p:ext>
            </p:extLst>
          </p:nvPr>
        </p:nvGraphicFramePr>
        <p:xfrm>
          <a:off x="972065" y="1367480"/>
          <a:ext cx="4423720" cy="4023360"/>
        </p:xfrm>
        <a:graphic>
          <a:graphicData uri="http://schemas.openxmlformats.org/drawingml/2006/table">
            <a:tbl>
              <a:tblPr firstRow="1" firstCol="1" bandRow="1">
                <a:tableStyleId>{5C22544A-7EE6-4342-B048-85BDC9FD1C3A}</a:tableStyleId>
              </a:tblPr>
              <a:tblGrid>
                <a:gridCol w="2211860">
                  <a:extLst>
                    <a:ext uri="{9D8B030D-6E8A-4147-A177-3AD203B41FA5}">
                      <a16:colId xmlns="" xmlns:a16="http://schemas.microsoft.com/office/drawing/2014/main" val="20000"/>
                    </a:ext>
                  </a:extLst>
                </a:gridCol>
                <a:gridCol w="2211860">
                  <a:extLst>
                    <a:ext uri="{9D8B030D-6E8A-4147-A177-3AD203B41FA5}">
                      <a16:colId xmlns="" xmlns:a16="http://schemas.microsoft.com/office/drawing/2014/main" val="20001"/>
                    </a:ext>
                  </a:extLst>
                </a:gridCol>
              </a:tblGrid>
              <a:tr h="152431">
                <a:tc>
                  <a:txBody>
                    <a:bodyPr/>
                    <a:lstStyle/>
                    <a:p>
                      <a:pPr algn="just">
                        <a:spcAft>
                          <a:spcPts val="1200"/>
                        </a:spcAft>
                      </a:pPr>
                      <a:r>
                        <a:rPr lang="es-CO" sz="1200" dirty="0">
                          <a:effectLst/>
                        </a:rPr>
                        <a:t>Tipo Equipo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dirty="0">
                          <a:effectLst/>
                        </a:rPr>
                        <a:t>UPS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0"/>
                  </a:ext>
                </a:extLst>
              </a:tr>
              <a:tr h="152431">
                <a:tc>
                  <a:txBody>
                    <a:bodyPr/>
                    <a:lstStyle/>
                    <a:p>
                      <a:pPr algn="just">
                        <a:spcAft>
                          <a:spcPts val="1200"/>
                        </a:spcAft>
                      </a:pPr>
                      <a:r>
                        <a:rPr lang="es-CO" sz="1200">
                          <a:effectLst/>
                        </a:rPr>
                        <a:t>Marca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APC</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1"/>
                  </a:ext>
                </a:extLst>
              </a:tr>
              <a:tr h="152431">
                <a:tc>
                  <a:txBody>
                    <a:bodyPr/>
                    <a:lstStyle/>
                    <a:p>
                      <a:pPr algn="just">
                        <a:spcAft>
                          <a:spcPts val="1200"/>
                        </a:spcAft>
                      </a:pPr>
                      <a:r>
                        <a:rPr lang="es-CO" sz="1200">
                          <a:effectLst/>
                        </a:rPr>
                        <a:t>Modelo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Smart-UPS 750VA USB &amp; Serial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2"/>
                  </a:ext>
                </a:extLst>
              </a:tr>
              <a:tr h="152431">
                <a:tc>
                  <a:txBody>
                    <a:bodyPr/>
                    <a:lstStyle/>
                    <a:p>
                      <a:pPr algn="just">
                        <a:spcAft>
                          <a:spcPts val="1200"/>
                        </a:spcAft>
                      </a:pPr>
                      <a:r>
                        <a:rPr lang="es-CO" sz="1200">
                          <a:effectLst/>
                        </a:rPr>
                        <a:t>Valor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$1’186.000</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3"/>
                  </a:ext>
                </a:extLst>
              </a:tr>
              <a:tr h="152431">
                <a:tc>
                  <a:txBody>
                    <a:bodyPr/>
                    <a:lstStyle/>
                    <a:p>
                      <a:pPr algn="just">
                        <a:spcAft>
                          <a:spcPts val="1200"/>
                        </a:spcAft>
                      </a:pPr>
                      <a:r>
                        <a:rPr lang="es-CO" sz="1200">
                          <a:effectLst/>
                        </a:rPr>
                        <a:t>Tipo Dispositivo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UPS Externa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4"/>
                  </a:ext>
                </a:extLst>
              </a:tr>
              <a:tr h="152431">
                <a:tc>
                  <a:txBody>
                    <a:bodyPr/>
                    <a:lstStyle/>
                    <a:p>
                      <a:pPr algn="just">
                        <a:spcAft>
                          <a:spcPts val="1200"/>
                        </a:spcAft>
                      </a:pPr>
                      <a:r>
                        <a:rPr lang="es-CO" sz="1200">
                          <a:effectLst/>
                        </a:rPr>
                        <a:t>Peso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13.2 Kg</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5"/>
                  </a:ext>
                </a:extLst>
              </a:tr>
              <a:tr h="152431">
                <a:tc>
                  <a:txBody>
                    <a:bodyPr/>
                    <a:lstStyle/>
                    <a:p>
                      <a:pPr algn="just">
                        <a:spcAft>
                          <a:spcPts val="1200"/>
                        </a:spcAft>
                      </a:pPr>
                      <a:r>
                        <a:rPr lang="es-CO" sz="1200">
                          <a:effectLst/>
                        </a:rPr>
                        <a:t>Voltaje de entrada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CA 120V</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6"/>
                  </a:ext>
                </a:extLst>
              </a:tr>
              <a:tr h="152431">
                <a:tc>
                  <a:txBody>
                    <a:bodyPr/>
                    <a:lstStyle/>
                    <a:p>
                      <a:pPr algn="just">
                        <a:spcAft>
                          <a:spcPts val="1200"/>
                        </a:spcAft>
                      </a:pPr>
                      <a:r>
                        <a:rPr lang="es-CO" sz="1200">
                          <a:effectLst/>
                        </a:rPr>
                        <a:t>Voltaje de salida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CA 120V </a:t>
                      </a:r>
                      <a:r>
                        <a:rPr lang="es-CO" sz="900">
                          <a:effectLst/>
                        </a:rPr>
                        <a:t>± 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7"/>
                  </a:ext>
                </a:extLst>
              </a:tr>
              <a:tr h="152431">
                <a:tc>
                  <a:txBody>
                    <a:bodyPr/>
                    <a:lstStyle/>
                    <a:p>
                      <a:pPr algn="just">
                        <a:spcAft>
                          <a:spcPts val="1200"/>
                        </a:spcAft>
                      </a:pPr>
                      <a:r>
                        <a:rPr lang="es-CO" sz="1200">
                          <a:effectLst/>
                        </a:rPr>
                        <a:t>Capacidad energética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dirty="0">
                          <a:effectLst/>
                        </a:rPr>
                        <a:t>500 Vatios / 750 VA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8"/>
                  </a:ext>
                </a:extLst>
              </a:tr>
              <a:tr h="152431">
                <a:tc>
                  <a:txBody>
                    <a:bodyPr/>
                    <a:lstStyle/>
                    <a:p>
                      <a:pPr algn="just">
                        <a:spcAft>
                          <a:spcPts val="1200"/>
                        </a:spcAft>
                      </a:pPr>
                      <a:r>
                        <a:rPr lang="es-CO" sz="1200">
                          <a:effectLst/>
                        </a:rPr>
                        <a:t>Batería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Ácido de plomo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09"/>
                  </a:ext>
                </a:extLst>
              </a:tr>
              <a:tr h="152431">
                <a:tc>
                  <a:txBody>
                    <a:bodyPr/>
                    <a:lstStyle/>
                    <a:p>
                      <a:pPr algn="just">
                        <a:spcAft>
                          <a:spcPts val="1200"/>
                        </a:spcAft>
                      </a:pPr>
                      <a:r>
                        <a:rPr lang="es-CO" sz="1200">
                          <a:effectLst/>
                        </a:rPr>
                        <a:t>Cantidad de baterías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1</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10"/>
                  </a:ext>
                </a:extLst>
              </a:tr>
              <a:tr h="152431">
                <a:tc>
                  <a:txBody>
                    <a:bodyPr/>
                    <a:lstStyle/>
                    <a:p>
                      <a:pPr algn="just">
                        <a:spcAft>
                          <a:spcPts val="1200"/>
                        </a:spcAft>
                      </a:pPr>
                      <a:r>
                        <a:rPr lang="es-CO" sz="1200">
                          <a:effectLst/>
                        </a:rPr>
                        <a:t>Duración (hasta)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a:effectLst/>
                        </a:rPr>
                        <a:t>4.6 min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11"/>
                  </a:ext>
                </a:extLst>
              </a:tr>
              <a:tr h="914586">
                <a:tc>
                  <a:txBody>
                    <a:bodyPr/>
                    <a:lstStyle/>
                    <a:p>
                      <a:pPr algn="just">
                        <a:spcAft>
                          <a:spcPts val="1200"/>
                        </a:spcAft>
                      </a:pPr>
                      <a:r>
                        <a:rPr lang="es-CO" sz="1200">
                          <a:effectLst/>
                        </a:rPr>
                        <a:t>Descripción</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tc>
                  <a:txBody>
                    <a:bodyPr/>
                    <a:lstStyle/>
                    <a:p>
                      <a:pPr algn="just">
                        <a:spcAft>
                          <a:spcPts val="1200"/>
                        </a:spcAft>
                      </a:pPr>
                      <a:r>
                        <a:rPr lang="es-CO" sz="1200" dirty="0">
                          <a:effectLst/>
                        </a:rPr>
                        <a:t>La UPS APC ofrece un suministro eléctrico y apto para redes, para aplicaciones empresariales críticas con limitaciones de espacio, perfecto para proteger servidores de archivos, miniordenadores, switches y hubs de red, sistemas de puntos de venta, distribución y cajeros automáticos.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6407" marR="66407" marT="0" marB="0"/>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xmlns="" val="1028764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contenido 4"/>
          <p:cNvPicPr>
            <a:picLocks noChangeAspect="1"/>
          </p:cNvPicPr>
          <p:nvPr/>
        </p:nvPicPr>
        <p:blipFill rotWithShape="1">
          <a:blip r:embed="rId2"/>
          <a:srcRect t="10880" r="48882" b="19768"/>
          <a:stretch/>
        </p:blipFill>
        <p:spPr>
          <a:xfrm>
            <a:off x="-1" y="9525"/>
            <a:ext cx="12192001" cy="6857999"/>
          </a:xfrm>
          <a:prstGeom prst="rect">
            <a:avLst/>
          </a:prstGeom>
        </p:spPr>
      </p:pic>
      <p:sp>
        <p:nvSpPr>
          <p:cNvPr id="2" name="Título 1"/>
          <p:cNvSpPr>
            <a:spLocks noGrp="1"/>
          </p:cNvSpPr>
          <p:nvPr>
            <p:ph type="title"/>
          </p:nvPr>
        </p:nvSpPr>
        <p:spPr>
          <a:xfrm>
            <a:off x="7962519" y="618518"/>
            <a:ext cx="3084891" cy="1478570"/>
          </a:xfrm>
        </p:spPr>
        <p:txBody>
          <a:bodyPr>
            <a:normAutofit/>
          </a:bodyPr>
          <a:lstStyle/>
          <a:p>
            <a:pPr algn="ctr">
              <a:lnSpc>
                <a:spcPct val="70000"/>
              </a:lnSpc>
            </a:pPr>
            <a:r>
              <a:rPr lang="es-CO" sz="2800" dirty="0">
                <a:solidFill>
                  <a:schemeClr val="bg2">
                    <a:lumMod val="75000"/>
                  </a:schemeClr>
                </a:solidFill>
              </a:rPr>
              <a:t>BPMN después de la implementación del sistema</a:t>
            </a:r>
          </a:p>
        </p:txBody>
      </p:sp>
    </p:spTree>
    <p:extLst>
      <p:ext uri="{BB962C8B-B14F-4D97-AF65-F5344CB8AC3E}">
        <p14:creationId xmlns:p14="http://schemas.microsoft.com/office/powerpoint/2010/main" xmlns="" val="2125871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6750436" cy="625396"/>
          </a:xfrm>
        </p:spPr>
        <p:txBody>
          <a:bodyPr/>
          <a:lstStyle/>
          <a:p>
            <a:r>
              <a:rPr lang="es-ES" dirty="0">
                <a:solidFill>
                  <a:schemeClr val="bg2">
                    <a:lumMod val="75000"/>
                  </a:schemeClr>
                </a:solidFill>
              </a:rPr>
              <a:t>REQUERIMIENTOS FUNCIONALES</a:t>
            </a:r>
          </a:p>
        </p:txBody>
      </p:sp>
      <p:graphicFrame>
        <p:nvGraphicFramePr>
          <p:cNvPr id="4" name="Tabla 3"/>
          <p:cNvGraphicFramePr>
            <a:graphicFrameLocks noGrp="1"/>
          </p:cNvGraphicFramePr>
          <p:nvPr>
            <p:extLst>
              <p:ext uri="{D42A27DB-BD31-4B8C-83A1-F6EECF244321}">
                <p14:modId xmlns:p14="http://schemas.microsoft.com/office/powerpoint/2010/main" xmlns="" val="904821836"/>
              </p:ext>
            </p:extLst>
          </p:nvPr>
        </p:nvGraphicFramePr>
        <p:xfrm>
          <a:off x="1285103" y="1402298"/>
          <a:ext cx="4572000" cy="2496820"/>
        </p:xfrm>
        <a:graphic>
          <a:graphicData uri="http://schemas.openxmlformats.org/drawingml/2006/table">
            <a:tbl>
              <a:tblPr firstRow="1" firstCol="1" bandRow="1">
                <a:tableStyleId>{7DF18680-E054-41AD-8BC1-D1AEF772440D}</a:tableStyleId>
              </a:tblPr>
              <a:tblGrid>
                <a:gridCol w="1686274">
                  <a:extLst>
                    <a:ext uri="{9D8B030D-6E8A-4147-A177-3AD203B41FA5}">
                      <a16:colId xmlns="" xmlns:a16="http://schemas.microsoft.com/office/drawing/2014/main" val="20000"/>
                    </a:ext>
                  </a:extLst>
                </a:gridCol>
                <a:gridCol w="2885726">
                  <a:extLst>
                    <a:ext uri="{9D8B030D-6E8A-4147-A177-3AD203B41FA5}">
                      <a16:colId xmlns="" xmlns:a16="http://schemas.microsoft.com/office/drawing/2014/main" val="20001"/>
                    </a:ext>
                  </a:extLst>
                </a:gridCol>
              </a:tblGrid>
              <a:tr h="51879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34010">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Autenticación del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1879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identificarse para rectificar que se encuentran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97865">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podrá  ser consultado por el administrador y podrá consultar el registro del usuario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39725">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Alta</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xmlns="" val="3388883657"/>
              </p:ext>
            </p:extLst>
          </p:nvPr>
        </p:nvGraphicFramePr>
        <p:xfrm>
          <a:off x="6042960" y="1399062"/>
          <a:ext cx="5168737" cy="2497434"/>
        </p:xfrm>
        <a:graphic>
          <a:graphicData uri="http://schemas.openxmlformats.org/drawingml/2006/table">
            <a:tbl>
              <a:tblPr firstRow="1" firstCol="1" bandRow="1">
                <a:tableStyleId>{7DF18680-E054-41AD-8BC1-D1AEF772440D}</a:tableStyleId>
              </a:tblPr>
              <a:tblGrid>
                <a:gridCol w="1906367">
                  <a:extLst>
                    <a:ext uri="{9D8B030D-6E8A-4147-A177-3AD203B41FA5}">
                      <a16:colId xmlns="" xmlns:a16="http://schemas.microsoft.com/office/drawing/2014/main" val="20000"/>
                    </a:ext>
                  </a:extLst>
                </a:gridCol>
                <a:gridCol w="3262370">
                  <a:extLst>
                    <a:ext uri="{9D8B030D-6E8A-4147-A177-3AD203B41FA5}">
                      <a16:colId xmlns="" xmlns:a16="http://schemas.microsoft.com/office/drawing/2014/main" val="20001"/>
                    </a:ext>
                  </a:extLst>
                </a:gridCol>
              </a:tblGrid>
              <a:tr h="554985">
                <a:tc>
                  <a:txBody>
                    <a:bodyPr/>
                    <a:lstStyle/>
                    <a:p>
                      <a:pPr algn="l">
                        <a:spcAft>
                          <a:spcPts val="1200"/>
                        </a:spcAft>
                      </a:pPr>
                      <a:r>
                        <a:rPr lang="es-CO" sz="1200">
                          <a:effectLst/>
                        </a:rPr>
                        <a:t>Identificación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77493">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usuario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5498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Los usuarios deberán registrarse  en la base de datos para poder ser identificados junto a su vehículo.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832478">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podrá  ser gestionado por el administrador para ubicar los datos de identificación del vehículo y el usuario en la base de datos.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7749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xmlns="" val="1131623180"/>
              </p:ext>
            </p:extLst>
          </p:nvPr>
        </p:nvGraphicFramePr>
        <p:xfrm>
          <a:off x="1293340" y="4028583"/>
          <a:ext cx="4563763" cy="2194560"/>
        </p:xfrm>
        <a:graphic>
          <a:graphicData uri="http://schemas.openxmlformats.org/drawingml/2006/table">
            <a:tbl>
              <a:tblPr firstRow="1" firstCol="1" bandRow="1">
                <a:tableStyleId>{7DF18680-E054-41AD-8BC1-D1AEF772440D}</a:tableStyleId>
              </a:tblPr>
              <a:tblGrid>
                <a:gridCol w="1683236">
                  <a:extLst>
                    <a:ext uri="{9D8B030D-6E8A-4147-A177-3AD203B41FA5}">
                      <a16:colId xmlns="" xmlns:a16="http://schemas.microsoft.com/office/drawing/2014/main" val="20000"/>
                    </a:ext>
                  </a:extLst>
                </a:gridCol>
                <a:gridCol w="2880527">
                  <a:extLst>
                    <a:ext uri="{9D8B030D-6E8A-4147-A177-3AD203B41FA5}">
                      <a16:colId xmlns="" xmlns:a16="http://schemas.microsoft.com/office/drawing/2014/main" val="20001"/>
                    </a:ext>
                  </a:extLst>
                </a:gridCol>
              </a:tblGrid>
              <a:tr h="345392">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RF 03</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4539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Registrar entrada y salida.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45392">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administrador podrá registrar la entrada y salida del vehículo y su respectivo usuario.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61136">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Principal proceso de servicio donde se gestiona la  información del inicio y final del lapso de permanencia del vehículo en el establecimiento.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4539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xmlns="" val="2934797117"/>
              </p:ext>
            </p:extLst>
          </p:nvPr>
        </p:nvGraphicFramePr>
        <p:xfrm>
          <a:off x="6034724" y="4077186"/>
          <a:ext cx="5185211" cy="2156115"/>
        </p:xfrm>
        <a:graphic>
          <a:graphicData uri="http://schemas.openxmlformats.org/drawingml/2006/table">
            <a:tbl>
              <a:tblPr firstRow="1" firstCol="1" bandRow="1">
                <a:tableStyleId>{7DF18680-E054-41AD-8BC1-D1AEF772440D}</a:tableStyleId>
              </a:tblPr>
              <a:tblGrid>
                <a:gridCol w="1912443">
                  <a:extLst>
                    <a:ext uri="{9D8B030D-6E8A-4147-A177-3AD203B41FA5}">
                      <a16:colId xmlns="" xmlns:a16="http://schemas.microsoft.com/office/drawing/2014/main" val="20000"/>
                    </a:ext>
                  </a:extLst>
                </a:gridCol>
                <a:gridCol w="3272768">
                  <a:extLst>
                    <a:ext uri="{9D8B030D-6E8A-4147-A177-3AD203B41FA5}">
                      <a16:colId xmlns="" xmlns:a16="http://schemas.microsoft.com/office/drawing/2014/main" val="20001"/>
                    </a:ext>
                  </a:extLst>
                </a:gridCol>
              </a:tblGrid>
              <a:tr h="52941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04</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6470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Consultar información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2941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ofrecerá al usuario y al administrador información acerca del proceso y  valor del servicio.</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2941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Muestra información de costos, procesos y la relación general entre usuario, servicio y administrador.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6470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364806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xmlns="" val="446075707"/>
              </p:ext>
            </p:extLst>
          </p:nvPr>
        </p:nvGraphicFramePr>
        <p:xfrm>
          <a:off x="1466335" y="740861"/>
          <a:ext cx="4143633" cy="2167094"/>
        </p:xfrm>
        <a:graphic>
          <a:graphicData uri="http://schemas.openxmlformats.org/drawingml/2006/table">
            <a:tbl>
              <a:tblPr firstRow="1" firstCol="1" bandRow="1">
                <a:tableStyleId>{7DF18680-E054-41AD-8BC1-D1AEF772440D}</a:tableStyleId>
              </a:tblPr>
              <a:tblGrid>
                <a:gridCol w="1528281">
                  <a:extLst>
                    <a:ext uri="{9D8B030D-6E8A-4147-A177-3AD203B41FA5}">
                      <a16:colId xmlns="" xmlns:a16="http://schemas.microsoft.com/office/drawing/2014/main" val="20000"/>
                    </a:ext>
                  </a:extLst>
                </a:gridCol>
                <a:gridCol w="2615352">
                  <a:extLst>
                    <a:ext uri="{9D8B030D-6E8A-4147-A177-3AD203B41FA5}">
                      <a16:colId xmlns="" xmlns:a16="http://schemas.microsoft.com/office/drawing/2014/main" val="20001"/>
                    </a:ext>
                  </a:extLst>
                </a:gridCol>
              </a:tblGrid>
              <a:tr h="39401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9401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Modificar la información de registro, facturación e ingreso del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9102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permitirá al administrador modificar, ingresar, registrar, activar y desactivar la  información.</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9401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modificar datos, estado e información en general.</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9401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xmlns="" val="4045245638"/>
              </p:ext>
            </p:extLst>
          </p:nvPr>
        </p:nvGraphicFramePr>
        <p:xfrm>
          <a:off x="5746399" y="732620"/>
          <a:ext cx="4971028" cy="2167099"/>
        </p:xfrm>
        <a:graphic>
          <a:graphicData uri="http://schemas.openxmlformats.org/drawingml/2006/table">
            <a:tbl>
              <a:tblPr firstRow="1" firstCol="1" bandRow="1">
                <a:tableStyleId>{7DF18680-E054-41AD-8BC1-D1AEF772440D}</a:tableStyleId>
              </a:tblPr>
              <a:tblGrid>
                <a:gridCol w="1833447">
                  <a:extLst>
                    <a:ext uri="{9D8B030D-6E8A-4147-A177-3AD203B41FA5}">
                      <a16:colId xmlns="" xmlns:a16="http://schemas.microsoft.com/office/drawing/2014/main" val="20000"/>
                    </a:ext>
                  </a:extLst>
                </a:gridCol>
                <a:gridCol w="3137581">
                  <a:extLst>
                    <a:ext uri="{9D8B030D-6E8A-4147-A177-3AD203B41FA5}">
                      <a16:colId xmlns="" xmlns:a16="http://schemas.microsoft.com/office/drawing/2014/main" val="20001"/>
                    </a:ext>
                  </a:extLst>
                </a:gridCol>
              </a:tblGrid>
              <a:tr h="394291">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9714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Generar recibo.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91439">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administrador podrá general el recibo de cobro de acuerdo al tiempo de permanencia del vehículo en el establecimiento.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1439">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Proceso por el cual el administrador generara el recibo de cobro respecto al tiempo de permanencia del vehículo.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92783">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xmlns="" val="2424812905"/>
              </p:ext>
            </p:extLst>
          </p:nvPr>
        </p:nvGraphicFramePr>
        <p:xfrm>
          <a:off x="1470961" y="3197381"/>
          <a:ext cx="4171958" cy="2173688"/>
        </p:xfrm>
        <a:graphic>
          <a:graphicData uri="http://schemas.openxmlformats.org/drawingml/2006/table">
            <a:tbl>
              <a:tblPr firstRow="1" firstCol="1" bandRow="1">
                <a:tableStyleId>{7DF18680-E054-41AD-8BC1-D1AEF772440D}</a:tableStyleId>
              </a:tblPr>
              <a:tblGrid>
                <a:gridCol w="1538729">
                  <a:extLst>
                    <a:ext uri="{9D8B030D-6E8A-4147-A177-3AD203B41FA5}">
                      <a16:colId xmlns="" xmlns:a16="http://schemas.microsoft.com/office/drawing/2014/main" val="20000"/>
                    </a:ext>
                  </a:extLst>
                </a:gridCol>
                <a:gridCol w="2633229">
                  <a:extLst>
                    <a:ext uri="{9D8B030D-6E8A-4147-A177-3AD203B41FA5}">
                      <a16:colId xmlns="" xmlns:a16="http://schemas.microsoft.com/office/drawing/2014/main" val="20001"/>
                    </a:ext>
                  </a:extLst>
                </a:gridCol>
              </a:tblGrid>
              <a:tr h="395216">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07</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9521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Reporte de ingresos diarios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9521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acceder a la información de los ingresos.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2824">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un acceso a la información relacionada con el ingreso sobre el servicio prestado diario.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9521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7" name="Tabla 6"/>
          <p:cNvGraphicFramePr>
            <a:graphicFrameLocks noGrp="1"/>
          </p:cNvGraphicFramePr>
          <p:nvPr>
            <p:extLst>
              <p:ext uri="{D42A27DB-BD31-4B8C-83A1-F6EECF244321}">
                <p14:modId xmlns:p14="http://schemas.microsoft.com/office/powerpoint/2010/main" xmlns="" val="2468987962"/>
              </p:ext>
            </p:extLst>
          </p:nvPr>
        </p:nvGraphicFramePr>
        <p:xfrm>
          <a:off x="5746400" y="3194913"/>
          <a:ext cx="4987504" cy="2194560"/>
        </p:xfrm>
        <a:graphic>
          <a:graphicData uri="http://schemas.openxmlformats.org/drawingml/2006/table">
            <a:tbl>
              <a:tblPr firstRow="1" firstCol="1" bandRow="1">
                <a:tableStyleId>{7DF18680-E054-41AD-8BC1-D1AEF772440D}</a:tableStyleId>
              </a:tblPr>
              <a:tblGrid>
                <a:gridCol w="1839523">
                  <a:extLst>
                    <a:ext uri="{9D8B030D-6E8A-4147-A177-3AD203B41FA5}">
                      <a16:colId xmlns="" xmlns:a16="http://schemas.microsoft.com/office/drawing/2014/main" val="20000"/>
                    </a:ext>
                  </a:extLst>
                </a:gridCol>
                <a:gridCol w="3147981">
                  <a:extLst>
                    <a:ext uri="{9D8B030D-6E8A-4147-A177-3AD203B41FA5}">
                      <a16:colId xmlns="" xmlns:a16="http://schemas.microsoft.com/office/drawing/2014/main" val="20001"/>
                    </a:ext>
                  </a:extLst>
                </a:gridCol>
              </a:tblGrid>
              <a:tr h="0">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RF 08</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0">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Gestión de reportes</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permitirá generar reportes de retroalimentación sobre las funciones y los servicios prestados al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Permite al administrador generar reportes del estado del parqueadero, en los procesos del servicio y los resultados de los productos en relación a la administración, servicio y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0">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763283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7"/>
            <a:ext cx="7187041" cy="666585"/>
          </a:xfrm>
        </p:spPr>
        <p:txBody>
          <a:bodyPr>
            <a:normAutofit/>
          </a:bodyPr>
          <a:lstStyle/>
          <a:p>
            <a:r>
              <a:rPr lang="es-ES" dirty="0">
                <a:solidFill>
                  <a:schemeClr val="bg2">
                    <a:lumMod val="75000"/>
                  </a:schemeClr>
                </a:solidFill>
              </a:rPr>
              <a:t>REQUERIMIENTOS NO FUNCIONALES</a:t>
            </a:r>
          </a:p>
        </p:txBody>
      </p:sp>
      <p:graphicFrame>
        <p:nvGraphicFramePr>
          <p:cNvPr id="4" name="Tabla 3"/>
          <p:cNvGraphicFramePr>
            <a:graphicFrameLocks noGrp="1"/>
          </p:cNvGraphicFramePr>
          <p:nvPr>
            <p:extLst>
              <p:ext uri="{D42A27DB-BD31-4B8C-83A1-F6EECF244321}">
                <p14:modId xmlns:p14="http://schemas.microsoft.com/office/powerpoint/2010/main" xmlns="" val="1804494454"/>
              </p:ext>
            </p:extLst>
          </p:nvPr>
        </p:nvGraphicFramePr>
        <p:xfrm>
          <a:off x="1293341" y="1433660"/>
          <a:ext cx="4390768" cy="2133323"/>
        </p:xfrm>
        <a:graphic>
          <a:graphicData uri="http://schemas.openxmlformats.org/drawingml/2006/table">
            <a:tbl>
              <a:tblPr firstRow="1" firstCol="1" bandRow="1">
                <a:tableStyleId>{F5AB1C69-6EDB-4FF4-983F-18BD219EF322}</a:tableStyleId>
              </a:tblPr>
              <a:tblGrid>
                <a:gridCol w="1619431">
                  <a:extLst>
                    <a:ext uri="{9D8B030D-6E8A-4147-A177-3AD203B41FA5}">
                      <a16:colId xmlns="" xmlns:a16="http://schemas.microsoft.com/office/drawing/2014/main" val="20000"/>
                    </a:ext>
                  </a:extLst>
                </a:gridCol>
                <a:gridCol w="2771337">
                  <a:extLst>
                    <a:ext uri="{9D8B030D-6E8A-4147-A177-3AD203B41FA5}">
                      <a16:colId xmlns="" xmlns:a16="http://schemas.microsoft.com/office/drawing/2014/main" val="20001"/>
                    </a:ext>
                  </a:extLst>
                </a:gridCol>
              </a:tblGrid>
              <a:tr h="387877">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01</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87877">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Interfaz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81815">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presentara una interfaz sencilla para el fácil manejo de los usuarios registrados en 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878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cuenta con una interfaz llamativa y  sencilla de utilizar.</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87877">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xmlns="" val="615164199"/>
              </p:ext>
            </p:extLst>
          </p:nvPr>
        </p:nvGraphicFramePr>
        <p:xfrm>
          <a:off x="5820539" y="1440254"/>
          <a:ext cx="5144023" cy="2127966"/>
        </p:xfrm>
        <a:graphic>
          <a:graphicData uri="http://schemas.openxmlformats.org/drawingml/2006/table">
            <a:tbl>
              <a:tblPr firstRow="1" firstCol="1" bandRow="1">
                <a:tableStyleId>{F5AB1C69-6EDB-4FF4-983F-18BD219EF322}</a:tableStyleId>
              </a:tblPr>
              <a:tblGrid>
                <a:gridCol w="1897252">
                  <a:extLst>
                    <a:ext uri="{9D8B030D-6E8A-4147-A177-3AD203B41FA5}">
                      <a16:colId xmlns="" xmlns:a16="http://schemas.microsoft.com/office/drawing/2014/main" val="20000"/>
                    </a:ext>
                  </a:extLst>
                </a:gridCol>
                <a:gridCol w="3246771">
                  <a:extLst>
                    <a:ext uri="{9D8B030D-6E8A-4147-A177-3AD203B41FA5}">
                      <a16:colId xmlns="" xmlns:a16="http://schemas.microsoft.com/office/drawing/2014/main" val="20001"/>
                    </a:ext>
                  </a:extLst>
                </a:gridCol>
              </a:tblGrid>
              <a:tr h="398985">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02</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99492">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Mantenimiento del sistema.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59847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contara con un sistema de instalación y un manual de usuario para facilitar los mantenimientos que serán realizados por el administrador.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9847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dispondrá de una documentación fácilmente actualizable que permitirá realizar  las operaciones con el menor esfuerzo posible.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199492">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xmlns="" val="4208885632"/>
              </p:ext>
            </p:extLst>
          </p:nvPr>
        </p:nvGraphicFramePr>
        <p:xfrm>
          <a:off x="3303372" y="3772929"/>
          <a:ext cx="5272216" cy="2800769"/>
        </p:xfrm>
        <a:graphic>
          <a:graphicData uri="http://schemas.openxmlformats.org/drawingml/2006/table">
            <a:tbl>
              <a:tblPr firstRow="1" firstCol="1" bandRow="1">
                <a:tableStyleId>{F5AB1C69-6EDB-4FF4-983F-18BD219EF322}</a:tableStyleId>
              </a:tblPr>
              <a:tblGrid>
                <a:gridCol w="1966405">
                  <a:extLst>
                    <a:ext uri="{9D8B030D-6E8A-4147-A177-3AD203B41FA5}">
                      <a16:colId xmlns="" xmlns:a16="http://schemas.microsoft.com/office/drawing/2014/main" val="20000"/>
                    </a:ext>
                  </a:extLst>
                </a:gridCol>
                <a:gridCol w="3305811">
                  <a:extLst>
                    <a:ext uri="{9D8B030D-6E8A-4147-A177-3AD203B41FA5}">
                      <a16:colId xmlns="" xmlns:a16="http://schemas.microsoft.com/office/drawing/2014/main" val="20001"/>
                    </a:ext>
                  </a:extLst>
                </a:gridCol>
              </a:tblGrid>
              <a:tr h="324668">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03</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324668">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Desempeño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649336">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El sistema garantizara a los usuarios  un desempeño en cuanto a los  datos almacenados en el sistema ofreciendo una confiabilidad a este mismo.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113633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Garantizar el desempeño del sistema de información web a los diferentes usuarios. En este caso la información almacenada podrá ser consultada, modificada y actualizada permanentemente y simultáneamente sin que afecte el tiempo de respuesta.</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24668">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866683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p:cNvGraphicFramePr>
            <a:graphicFrameLocks noGrp="1"/>
          </p:cNvGraphicFramePr>
          <p:nvPr>
            <p:extLst>
              <p:ext uri="{D42A27DB-BD31-4B8C-83A1-F6EECF244321}">
                <p14:modId xmlns:p14="http://schemas.microsoft.com/office/powerpoint/2010/main" xmlns="" val="1741395401"/>
              </p:ext>
            </p:extLst>
          </p:nvPr>
        </p:nvGraphicFramePr>
        <p:xfrm>
          <a:off x="968453" y="1168404"/>
          <a:ext cx="4476758" cy="2560320"/>
        </p:xfrm>
        <a:graphic>
          <a:graphicData uri="http://schemas.openxmlformats.org/drawingml/2006/table">
            <a:tbl>
              <a:tblPr firstRow="1" firstCol="1" bandRow="1">
                <a:tableStyleId>{F5AB1C69-6EDB-4FF4-983F-18BD219EF322}</a:tableStyleId>
              </a:tblPr>
              <a:tblGrid>
                <a:gridCol w="1651147">
                  <a:extLst>
                    <a:ext uri="{9D8B030D-6E8A-4147-A177-3AD203B41FA5}">
                      <a16:colId xmlns="" xmlns:a16="http://schemas.microsoft.com/office/drawing/2014/main" val="20000"/>
                    </a:ext>
                  </a:extLst>
                </a:gridCol>
                <a:gridCol w="2825611">
                  <a:extLst>
                    <a:ext uri="{9D8B030D-6E8A-4147-A177-3AD203B41FA5}">
                      <a16:colId xmlns="" xmlns:a16="http://schemas.microsoft.com/office/drawing/2014/main" val="20001"/>
                    </a:ext>
                  </a:extLst>
                </a:gridCol>
              </a:tblGrid>
              <a:tr h="0">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RNF 04</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0">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Nivel del usuario.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0">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 al usuario el acceso de información de acuerdo al nivel que posee en relación “Administrador, empleado o cliente”.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0">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Facilidad y control para permitir el acceso de la información según sea autorizado, con la intención de consultar o subir información pertinente.</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0">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5" name="Tabla 4"/>
          <p:cNvGraphicFramePr>
            <a:graphicFrameLocks noGrp="1"/>
          </p:cNvGraphicFramePr>
          <p:nvPr>
            <p:extLst>
              <p:ext uri="{D42A27DB-BD31-4B8C-83A1-F6EECF244321}">
                <p14:modId xmlns:p14="http://schemas.microsoft.com/office/powerpoint/2010/main" xmlns="" val="3158595650"/>
              </p:ext>
            </p:extLst>
          </p:nvPr>
        </p:nvGraphicFramePr>
        <p:xfrm>
          <a:off x="5729923" y="1186527"/>
          <a:ext cx="5448823" cy="2520501"/>
        </p:xfrm>
        <a:graphic>
          <a:graphicData uri="http://schemas.openxmlformats.org/drawingml/2006/table">
            <a:tbl>
              <a:tblPr firstRow="1" firstCol="1" bandRow="1">
                <a:tableStyleId>{F5AB1C69-6EDB-4FF4-983F-18BD219EF322}</a:tableStyleId>
              </a:tblPr>
              <a:tblGrid>
                <a:gridCol w="2009670">
                  <a:extLst>
                    <a:ext uri="{9D8B030D-6E8A-4147-A177-3AD203B41FA5}">
                      <a16:colId xmlns="" xmlns:a16="http://schemas.microsoft.com/office/drawing/2014/main" val="20000"/>
                    </a:ext>
                  </a:extLst>
                </a:gridCol>
                <a:gridCol w="3439153">
                  <a:extLst>
                    <a:ext uri="{9D8B030D-6E8A-4147-A177-3AD203B41FA5}">
                      <a16:colId xmlns="" xmlns:a16="http://schemas.microsoft.com/office/drawing/2014/main" val="20001"/>
                    </a:ext>
                  </a:extLst>
                </a:gridCol>
              </a:tblGrid>
              <a:tr h="560111">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05</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80056">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Confiabilidad del sistema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840167">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sistema estará en funcionamiento todo el tiempo ya que es un sistema de información encargado de almacenar datos.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560111">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La disponibilidad del sistema será continua con un nivel de servicio alto garantizado.</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80056">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xmlns="" val="1371305216"/>
              </p:ext>
            </p:extLst>
          </p:nvPr>
        </p:nvGraphicFramePr>
        <p:xfrm>
          <a:off x="3036150" y="4020064"/>
          <a:ext cx="5605780" cy="2356022"/>
        </p:xfrm>
        <a:graphic>
          <a:graphicData uri="http://schemas.openxmlformats.org/drawingml/2006/table">
            <a:tbl>
              <a:tblPr firstRow="1" firstCol="1" bandRow="1">
                <a:tableStyleId>{F5AB1C69-6EDB-4FF4-983F-18BD219EF322}</a:tableStyleId>
              </a:tblPr>
              <a:tblGrid>
                <a:gridCol w="2067560">
                  <a:extLst>
                    <a:ext uri="{9D8B030D-6E8A-4147-A177-3AD203B41FA5}">
                      <a16:colId xmlns="" xmlns:a16="http://schemas.microsoft.com/office/drawing/2014/main" val="20000"/>
                    </a:ext>
                  </a:extLst>
                </a:gridCol>
                <a:gridCol w="3538220">
                  <a:extLst>
                    <a:ext uri="{9D8B030D-6E8A-4147-A177-3AD203B41FA5}">
                      <a16:colId xmlns="" xmlns:a16="http://schemas.microsoft.com/office/drawing/2014/main" val="20001"/>
                    </a:ext>
                  </a:extLst>
                </a:gridCol>
              </a:tblGrid>
              <a:tr h="434958">
                <a:tc>
                  <a:txBody>
                    <a:bodyPr/>
                    <a:lstStyle/>
                    <a:p>
                      <a:pPr algn="l">
                        <a:spcAft>
                          <a:spcPts val="1200"/>
                        </a:spcAft>
                      </a:pPr>
                      <a:r>
                        <a:rPr lang="es-CO" sz="1200" dirty="0">
                          <a:effectLst/>
                        </a:rPr>
                        <a:t>Identificación del requerimiento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RNF 06</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217479">
                <a:tc>
                  <a:txBody>
                    <a:bodyPr/>
                    <a:lstStyle/>
                    <a:p>
                      <a:pPr algn="l">
                        <a:spcAft>
                          <a:spcPts val="1200"/>
                        </a:spcAft>
                      </a:pPr>
                      <a:r>
                        <a:rPr lang="es-CO" sz="1200">
                          <a:effectLst/>
                        </a:rPr>
                        <a:t>Nombre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Seguridad.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833669">
                <a:tc>
                  <a:txBody>
                    <a:bodyPr/>
                    <a:lstStyle/>
                    <a:p>
                      <a:pPr algn="l">
                        <a:spcAft>
                          <a:spcPts val="1200"/>
                        </a:spcAft>
                      </a:pPr>
                      <a:r>
                        <a:rPr lang="es-CO" sz="1200">
                          <a:effectLst/>
                        </a:rPr>
                        <a:t>Características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El ingreso al sistema será restringido bajo ciertas contraseñas y ciertos usuarios definidos.</a:t>
                      </a:r>
                      <a:endParaRPr lang="es-ES" sz="1200">
                        <a:effectLst/>
                      </a:endParaRPr>
                    </a:p>
                    <a:p>
                      <a:pPr algn="r">
                        <a:spcAft>
                          <a:spcPts val="1200"/>
                        </a:spcAft>
                      </a:pPr>
                      <a:r>
                        <a:rPr lang="es-CO" sz="1200">
                          <a:effectLst/>
                        </a:rPr>
                        <a:t>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652437">
                <a:tc>
                  <a:txBody>
                    <a:bodyPr/>
                    <a:lstStyle/>
                    <a:p>
                      <a:pPr algn="l">
                        <a:spcAft>
                          <a:spcPts val="1200"/>
                        </a:spcAft>
                      </a:pPr>
                      <a:r>
                        <a:rPr lang="es-CO" sz="1200">
                          <a:effectLst/>
                        </a:rPr>
                        <a:t>Descripción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a:effectLst/>
                        </a:rPr>
                        <a:t>Garantizando la seguridad del sistema con respecto a la información suministrada tales como documentos, archivos y contraseñas.</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17479">
                <a:tc>
                  <a:txBody>
                    <a:bodyPr/>
                    <a:lstStyle/>
                    <a:p>
                      <a:pPr algn="l">
                        <a:spcAft>
                          <a:spcPts val="1200"/>
                        </a:spcAft>
                      </a:pPr>
                      <a:r>
                        <a:rPr lang="es-CO" sz="1200">
                          <a:effectLst/>
                        </a:rPr>
                        <a:t>Prioridad del requerimiento </a:t>
                      </a:r>
                      <a:endParaRPr lang="es-ES" sz="12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spcAft>
                          <a:spcPts val="1200"/>
                        </a:spcAft>
                      </a:pPr>
                      <a:r>
                        <a:rPr lang="es-CO" sz="1200" dirty="0">
                          <a:effectLst/>
                        </a:rPr>
                        <a:t> Alta </a:t>
                      </a:r>
                      <a:endParaRPr lang="es-ES" sz="12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xmlns="" val="369838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8058" t="16131" r="20091" b="2030"/>
          <a:stretch/>
        </p:blipFill>
        <p:spPr>
          <a:xfrm>
            <a:off x="1261241" y="189186"/>
            <a:ext cx="4477407" cy="4461641"/>
          </a:xfrm>
          <a:prstGeom prst="rect">
            <a:avLst/>
          </a:prstGeom>
        </p:spPr>
      </p:pic>
      <p:pic>
        <p:nvPicPr>
          <p:cNvPr id="5" name="Imagen 4"/>
          <p:cNvPicPr>
            <a:picLocks noChangeAspect="1"/>
          </p:cNvPicPr>
          <p:nvPr/>
        </p:nvPicPr>
        <p:blipFill rotWithShape="1">
          <a:blip r:embed="rId3"/>
          <a:srcRect l="17846" t="18351" r="19674" b="1863"/>
          <a:stretch/>
        </p:blipFill>
        <p:spPr>
          <a:xfrm>
            <a:off x="6700344" y="2262352"/>
            <a:ext cx="4493173" cy="4217277"/>
          </a:xfrm>
          <a:prstGeom prst="rect">
            <a:avLst/>
          </a:prstGeom>
        </p:spPr>
      </p:pic>
      <p:sp>
        <p:nvSpPr>
          <p:cNvPr id="9" name="Flecha: curvada hacia la derecha 8"/>
          <p:cNvSpPr/>
          <p:nvPr/>
        </p:nvSpPr>
        <p:spPr>
          <a:xfrm>
            <a:off x="3736427" y="5218386"/>
            <a:ext cx="2002221" cy="9616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0" name="Flecha: curvada hacia la izquierda 9"/>
          <p:cNvSpPr/>
          <p:nvPr/>
        </p:nvSpPr>
        <p:spPr>
          <a:xfrm>
            <a:off x="7362497" y="930166"/>
            <a:ext cx="1497724" cy="77251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
        <p:nvSpPr>
          <p:cNvPr id="11" name="CuadroTexto 10"/>
          <p:cNvSpPr txBox="1"/>
          <p:nvPr/>
        </p:nvSpPr>
        <p:spPr>
          <a:xfrm>
            <a:off x="1261241" y="4979755"/>
            <a:ext cx="2349417" cy="1200329"/>
          </a:xfrm>
          <a:prstGeom prst="rect">
            <a:avLst/>
          </a:prstGeom>
          <a:noFill/>
        </p:spPr>
        <p:txBody>
          <a:bodyPr wrap="square" rtlCol="0">
            <a:spAutoFit/>
          </a:bodyPr>
          <a:lstStyle/>
          <a:p>
            <a:r>
              <a:rPr lang="es-CO" sz="3600" dirty="0"/>
              <a:t>FASES DEL PROYECTO</a:t>
            </a:r>
          </a:p>
        </p:txBody>
      </p:sp>
    </p:spTree>
    <p:extLst>
      <p:ext uri="{BB962C8B-B14F-4D97-AF65-F5344CB8AC3E}">
        <p14:creationId xmlns:p14="http://schemas.microsoft.com/office/powerpoint/2010/main" xmlns="" val="3643703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ctrTitle"/>
          </p:nvPr>
        </p:nvSpPr>
        <p:spPr bwMode="auto">
          <a:xfrm>
            <a:off x="1663770" y="2001286"/>
            <a:ext cx="9216882" cy="13234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 altLang="es-CO" sz="4000" b="0" i="0" u="none" strike="noStrike" cap="none" normalizeH="0" baseline="0" dirty="0">
                <a:ln>
                  <a:noFill/>
                </a:ln>
                <a:solidFill>
                  <a:srgbClr val="FFFFFF"/>
                </a:solidFill>
                <a:effectLst/>
                <a:latin typeface="Cambria" panose="02040503050406030204" pitchFamily="18" charset="0"/>
                <a:ea typeface="Times New Roman" panose="02020603050405020304" pitchFamily="18" charset="0"/>
                <a:cs typeface="Times New Roman" panose="02020603050405020304" pitchFamily="18" charset="0"/>
              </a:rPr>
              <a:t>SISTEMA DE REGISTRO Y FACTURACION </a:t>
            </a:r>
            <a:br>
              <a:rPr kumimoji="0" lang="es-ES" altLang="es-CO" sz="4000" b="0" i="0" u="none" strike="noStrike" cap="none" normalizeH="0" baseline="0" dirty="0">
                <a:ln>
                  <a:noFill/>
                </a:ln>
                <a:solidFill>
                  <a:srgbClr val="FFFFFF"/>
                </a:solidFill>
                <a:effectLst/>
                <a:latin typeface="Cambria" panose="02040503050406030204" pitchFamily="18" charset="0"/>
                <a:ea typeface="Times New Roman" panose="02020603050405020304" pitchFamily="18" charset="0"/>
                <a:cs typeface="Times New Roman" panose="02020603050405020304" pitchFamily="18" charset="0"/>
              </a:rPr>
            </a:br>
            <a:r>
              <a:rPr kumimoji="0" lang="es-ES" altLang="es-CO" sz="4000" b="0" i="0" u="none" strike="noStrike" cap="none" normalizeH="0" baseline="0" dirty="0">
                <a:ln>
                  <a:noFill/>
                </a:ln>
                <a:solidFill>
                  <a:srgbClr val="FFFFFF"/>
                </a:solidFill>
                <a:effectLst/>
                <a:latin typeface="Cambria" panose="02040503050406030204" pitchFamily="18" charset="0"/>
                <a:ea typeface="Times New Roman" panose="02020603050405020304" pitchFamily="18" charset="0"/>
                <a:cs typeface="Times New Roman" panose="02020603050405020304" pitchFamily="18" charset="0"/>
              </a:rPr>
              <a:t>PARA NORATO´S PARKING</a:t>
            </a:r>
            <a:endParaRPr kumimoji="0" lang="es-ES" altLang="es-CO" sz="4000" b="0" i="0" u="none" strike="noStrike" cap="none" normalizeH="0" baseline="0" dirty="0">
              <a:ln>
                <a:noFill/>
              </a:ln>
              <a:solidFill>
                <a:schemeClr val="tx1"/>
              </a:solidFill>
              <a:effectLst/>
              <a:latin typeface="Arial" panose="020B0604020202020204" pitchFamily="34" charset="0"/>
            </a:endParaRPr>
          </a:p>
        </p:txBody>
      </p:sp>
      <p:sp>
        <p:nvSpPr>
          <p:cNvPr id="3" name="Subtítulo 2"/>
          <p:cNvSpPr>
            <a:spLocks noGrp="1"/>
          </p:cNvSpPr>
          <p:nvPr>
            <p:ph type="subTitle" idx="1"/>
          </p:nvPr>
        </p:nvSpPr>
        <p:spPr>
          <a:xfrm>
            <a:off x="2089077" y="4879045"/>
            <a:ext cx="8791575" cy="1655762"/>
          </a:xfrm>
        </p:spPr>
        <p:txBody>
          <a:bodyPr/>
          <a:lstStyle/>
          <a:p>
            <a:pPr algn="ctr"/>
            <a:r>
              <a:rPr lang="es-ES" sz="2400" dirty="0"/>
              <a:t>CEET Centro de Electricidad, Electrónica Y Telecomunicaciones.</a:t>
            </a:r>
            <a:endParaRPr lang="es-CO" sz="2400" dirty="0"/>
          </a:p>
          <a:p>
            <a:pPr algn="ctr"/>
            <a:r>
              <a:rPr lang="es-ES" sz="2400" dirty="0"/>
              <a:t>Bogotá 2017</a:t>
            </a:r>
            <a:endParaRPr lang="es-CO" sz="2400" dirty="0"/>
          </a:p>
          <a:p>
            <a:endParaRPr lang="es-CO" dirty="0"/>
          </a:p>
        </p:txBody>
      </p:sp>
    </p:spTree>
    <p:extLst>
      <p:ext uri="{BB962C8B-B14F-4D97-AF65-F5344CB8AC3E}">
        <p14:creationId xmlns:p14="http://schemas.microsoft.com/office/powerpoint/2010/main" xmlns="" val="37811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hlinkClick r:id="rId2" action="ppaction://hlinkfile"/>
          </p:cNvPr>
          <p:cNvPicPr>
            <a:picLocks noChangeAspect="1"/>
          </p:cNvPicPr>
          <p:nvPr/>
        </p:nvPicPr>
        <p:blipFill rotWithShape="1">
          <a:blip r:embed="rId3"/>
          <a:srcRect l="13501" t="11461" b="7162"/>
          <a:stretch/>
        </p:blipFill>
        <p:spPr>
          <a:xfrm>
            <a:off x="1616320" y="1285245"/>
            <a:ext cx="9112470" cy="5218387"/>
          </a:xfrm>
          <a:prstGeom prst="rect">
            <a:avLst/>
          </a:prstGeom>
        </p:spPr>
      </p:pic>
      <p:sp>
        <p:nvSpPr>
          <p:cNvPr id="4" name="Rectángulo 3"/>
          <p:cNvSpPr/>
          <p:nvPr/>
        </p:nvSpPr>
        <p:spPr>
          <a:xfrm>
            <a:off x="2747902" y="164757"/>
            <a:ext cx="6526338" cy="923330"/>
          </a:xfrm>
          <a:prstGeom prst="rect">
            <a:avLst/>
          </a:prstGeom>
          <a:noFill/>
        </p:spPr>
        <p:txBody>
          <a:bodyPr wrap="none" lIns="91440" tIns="45720" rIns="91440" bIns="45720">
            <a:spAutoFit/>
          </a:bodyPr>
          <a:lstStyle/>
          <a:p>
            <a:pPr algn="ctr"/>
            <a:r>
              <a:rPr lang="es-ES" sz="5400" dirty="0">
                <a:ln w="0"/>
                <a:solidFill>
                  <a:schemeClr val="bg2">
                    <a:lumMod val="75000"/>
                  </a:schemeClr>
                </a:solidFill>
                <a:effectLst>
                  <a:reflection blurRad="6350" stA="53000" endA="300" endPos="35500" dir="5400000" sy="-90000" algn="bl" rotWithShape="0"/>
                </a:effectLst>
              </a:rPr>
              <a:t>DIAGRAMA DE GANTT</a:t>
            </a:r>
            <a:endParaRPr lang="es-ES" sz="5400" b="0" cap="none" spc="0" dirty="0">
              <a:ln w="0"/>
              <a:solidFill>
                <a:schemeClr val="bg2">
                  <a:lumMod val="7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xmlns="" val="21365394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65196" y="-217054"/>
            <a:ext cx="9905998" cy="1478570"/>
          </a:xfrm>
        </p:spPr>
        <p:txBody>
          <a:bodyPr/>
          <a:lstStyle/>
          <a:p>
            <a:r>
              <a:rPr lang="es-CO" dirty="0">
                <a:solidFill>
                  <a:schemeClr val="bg2">
                    <a:lumMod val="75000"/>
                  </a:schemeClr>
                </a:solidFill>
              </a:rPr>
              <a:t>Costos:</a:t>
            </a:r>
          </a:p>
        </p:txBody>
      </p:sp>
      <p:graphicFrame>
        <p:nvGraphicFramePr>
          <p:cNvPr id="4" name="Tabla 3"/>
          <p:cNvGraphicFramePr>
            <a:graphicFrameLocks noGrp="1"/>
          </p:cNvGraphicFramePr>
          <p:nvPr>
            <p:extLst>
              <p:ext uri="{D42A27DB-BD31-4B8C-83A1-F6EECF244321}">
                <p14:modId xmlns:p14="http://schemas.microsoft.com/office/powerpoint/2010/main" xmlns="" val="3095455196"/>
              </p:ext>
            </p:extLst>
          </p:nvPr>
        </p:nvGraphicFramePr>
        <p:xfrm>
          <a:off x="1729945" y="972065"/>
          <a:ext cx="8979244" cy="4690724"/>
        </p:xfrm>
        <a:graphic>
          <a:graphicData uri="http://schemas.openxmlformats.org/drawingml/2006/table">
            <a:tbl>
              <a:tblPr firstRow="1" firstCol="1" bandRow="1">
                <a:tableStyleId>{7DF18680-E054-41AD-8BC1-D1AEF772440D}</a:tableStyleId>
              </a:tblPr>
              <a:tblGrid>
                <a:gridCol w="2992729"/>
                <a:gridCol w="2992729"/>
                <a:gridCol w="2993786"/>
              </a:tblGrid>
              <a:tr h="301087">
                <a:tc>
                  <a:txBody>
                    <a:bodyPr/>
                    <a:lstStyle/>
                    <a:p>
                      <a:pPr algn="ctr">
                        <a:lnSpc>
                          <a:spcPct val="107000"/>
                        </a:lnSpc>
                        <a:spcAft>
                          <a:spcPts val="0"/>
                        </a:spcAft>
                      </a:pPr>
                      <a:r>
                        <a:rPr lang="es-CO" sz="1400" dirty="0">
                          <a:effectLst/>
                        </a:rPr>
                        <a:t>ITEM</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400" dirty="0">
                          <a:effectLst/>
                        </a:rPr>
                        <a:t>CANTIDAD</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400" dirty="0">
                          <a:effectLst/>
                        </a:rPr>
                        <a:t>VALOR</a:t>
                      </a:r>
                      <a:endParaRPr lang="es-E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3226">
                <a:tc>
                  <a:txBody>
                    <a:bodyPr/>
                    <a:lstStyle/>
                    <a:p>
                      <a:pPr algn="ctr">
                        <a:lnSpc>
                          <a:spcPct val="107000"/>
                        </a:lnSpc>
                        <a:spcAft>
                          <a:spcPts val="0"/>
                        </a:spcAft>
                      </a:pPr>
                      <a:r>
                        <a:rPr lang="es-CO" sz="1600" dirty="0">
                          <a:effectLst/>
                        </a:rPr>
                        <a:t>GASTOS ADMINISTRATIVOS</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CO"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CO"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nSpc>
                          <a:spcPct val="107000"/>
                        </a:lnSpc>
                        <a:spcAft>
                          <a:spcPts val="0"/>
                        </a:spcAft>
                      </a:pPr>
                      <a:r>
                        <a:rPr lang="es-CO" sz="1600" dirty="0">
                          <a:effectLst/>
                        </a:rPr>
                        <a:t>Papelería</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$360.000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nSpc>
                          <a:spcPct val="107000"/>
                        </a:lnSpc>
                        <a:spcAft>
                          <a:spcPts val="0"/>
                        </a:spcAft>
                      </a:pPr>
                      <a:r>
                        <a:rPr lang="es-CO" sz="1600" dirty="0">
                          <a:effectLst/>
                        </a:rPr>
                        <a:t>Computador</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$1.500.000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nSpc>
                          <a:spcPct val="107000"/>
                        </a:lnSpc>
                        <a:spcAft>
                          <a:spcPts val="0"/>
                        </a:spcAft>
                      </a:pPr>
                      <a:r>
                        <a:rPr lang="es-CO" sz="1600" dirty="0">
                          <a:effectLst/>
                        </a:rPr>
                        <a:t>UPS</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$1.186.000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nSpc>
                          <a:spcPct val="107000"/>
                        </a:lnSpc>
                        <a:spcAft>
                          <a:spcPts val="0"/>
                        </a:spcAft>
                      </a:pPr>
                      <a:r>
                        <a:rPr lang="es-CO" sz="1600">
                          <a:effectLst/>
                        </a:rPr>
                        <a:t>Impresora</a:t>
                      </a:r>
                      <a:endParaRPr lang="es-ES" sz="160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$600.000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gn="ctr">
                        <a:lnSpc>
                          <a:spcPct val="107000"/>
                        </a:lnSpc>
                        <a:spcAft>
                          <a:spcPts val="0"/>
                        </a:spcAft>
                      </a:pPr>
                      <a:r>
                        <a:rPr lang="es-CO" sz="1600" dirty="0">
                          <a:effectLst/>
                        </a:rPr>
                        <a:t>RECURSOS HUMANOS</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CO"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s-CO" sz="1100">
                          <a:effectLst/>
                        </a:rPr>
                        <a:t> </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84061">
                <a:tc>
                  <a:txBody>
                    <a:bodyPr/>
                    <a:lstStyle/>
                    <a:p>
                      <a:pPr>
                        <a:lnSpc>
                          <a:spcPct val="107000"/>
                        </a:lnSpc>
                        <a:spcAft>
                          <a:spcPts val="0"/>
                        </a:spcAft>
                      </a:pPr>
                      <a:r>
                        <a:rPr lang="es-CO" sz="1600">
                          <a:effectLst/>
                        </a:rPr>
                        <a:t>Tecnólogo en programación (Líder del proyecto)</a:t>
                      </a:r>
                      <a:endParaRPr lang="es-ES" sz="160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$1.675.000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84061">
                <a:tc>
                  <a:txBody>
                    <a:bodyPr/>
                    <a:lstStyle/>
                    <a:p>
                      <a:pPr>
                        <a:lnSpc>
                          <a:spcPct val="107000"/>
                        </a:lnSpc>
                        <a:spcAft>
                          <a:spcPts val="0"/>
                        </a:spcAft>
                      </a:pPr>
                      <a:r>
                        <a:rPr lang="es-CO" sz="1600">
                          <a:effectLst/>
                        </a:rPr>
                        <a:t>Tecnólogo en programación (Diseñador)</a:t>
                      </a:r>
                      <a:endParaRPr lang="es-ES" sz="160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2</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$3.350.000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84061">
                <a:tc>
                  <a:txBody>
                    <a:bodyPr/>
                    <a:lstStyle/>
                    <a:p>
                      <a:pPr>
                        <a:lnSpc>
                          <a:spcPct val="107000"/>
                        </a:lnSpc>
                        <a:spcAft>
                          <a:spcPts val="0"/>
                        </a:spcAft>
                      </a:pPr>
                      <a:r>
                        <a:rPr lang="es-CO" sz="1600" dirty="0">
                          <a:effectLst/>
                        </a:rPr>
                        <a:t>Tecnólogo en programación (Programador)</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2</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$3.350.000</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34038">
                <a:tc>
                  <a:txBody>
                    <a:bodyPr/>
                    <a:lstStyle/>
                    <a:p>
                      <a:pPr>
                        <a:lnSpc>
                          <a:spcPct val="107000"/>
                        </a:lnSpc>
                        <a:spcAft>
                          <a:spcPts val="0"/>
                        </a:spcAft>
                      </a:pPr>
                      <a:r>
                        <a:rPr lang="es-CO" sz="1600" dirty="0">
                          <a:effectLst/>
                        </a:rPr>
                        <a:t>TOTAL</a:t>
                      </a:r>
                      <a:endParaRPr lang="es-ES" sz="1600" dirty="0">
                        <a:effectLst/>
                        <a:latin typeface="Calibri Light" panose="020F03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a:effectLst/>
                        </a:rPr>
                        <a:t>9</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s-CO" sz="1100" dirty="0">
                          <a:effectLst/>
                        </a:rPr>
                        <a:t>$12.021.000</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xmlns="" val="2808910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1114872" y="240146"/>
            <a:ext cx="9905998" cy="1478570"/>
          </a:xfrm>
        </p:spPr>
        <p:txBody>
          <a:bodyPr/>
          <a:lstStyle/>
          <a:p>
            <a:r>
              <a:rPr lang="es-CO" dirty="0">
                <a:solidFill>
                  <a:schemeClr val="bg2">
                    <a:lumMod val="75000"/>
                  </a:schemeClr>
                </a:solidFill>
              </a:rPr>
              <a:t>Costos:</a:t>
            </a:r>
          </a:p>
        </p:txBody>
      </p:sp>
      <p:pic>
        <p:nvPicPr>
          <p:cNvPr id="2050" name="Picture 2"/>
          <p:cNvPicPr>
            <a:picLocks noChangeAspect="1" noChangeArrowheads="1"/>
          </p:cNvPicPr>
          <p:nvPr/>
        </p:nvPicPr>
        <p:blipFill>
          <a:blip r:embed="rId2"/>
          <a:srcRect/>
          <a:stretch>
            <a:fillRect/>
          </a:stretch>
        </p:blipFill>
        <p:spPr bwMode="auto">
          <a:xfrm>
            <a:off x="1580051" y="1287375"/>
            <a:ext cx="8975639" cy="49049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p:cNvPicPr>
            <a:picLocks noGrp="1" noChangeAspect="1"/>
          </p:cNvPicPr>
          <p:nvPr>
            <p:ph idx="1"/>
          </p:nvPr>
        </p:nvPicPr>
        <p:blipFill>
          <a:blip r:embed="rId2"/>
          <a:stretch>
            <a:fillRect/>
          </a:stretch>
        </p:blipFill>
        <p:spPr>
          <a:xfrm>
            <a:off x="-127714" y="0"/>
            <a:ext cx="12319713" cy="6858000"/>
          </a:xfrm>
        </p:spPr>
      </p:pic>
      <p:sp>
        <p:nvSpPr>
          <p:cNvPr id="2" name="Título 1"/>
          <p:cNvSpPr>
            <a:spLocks noGrp="1"/>
          </p:cNvSpPr>
          <p:nvPr>
            <p:ph type="title"/>
          </p:nvPr>
        </p:nvSpPr>
        <p:spPr>
          <a:xfrm>
            <a:off x="-57721" y="-229666"/>
            <a:ext cx="6713893" cy="1403131"/>
          </a:xfrm>
        </p:spPr>
        <p:txBody>
          <a:bodyPr>
            <a:normAutofit/>
          </a:bodyPr>
          <a:lstStyle/>
          <a:p>
            <a:r>
              <a:rPr lang="es-CO" sz="2800" dirty="0">
                <a:solidFill>
                  <a:schemeClr val="bg2">
                    <a:lumMod val="75000"/>
                  </a:schemeClr>
                </a:solidFill>
              </a:rPr>
              <a:t>Diagrama de casos de uso</a:t>
            </a:r>
          </a:p>
        </p:txBody>
      </p:sp>
    </p:spTree>
    <p:extLst>
      <p:ext uri="{BB962C8B-B14F-4D97-AF65-F5344CB8AC3E}">
        <p14:creationId xmlns:p14="http://schemas.microsoft.com/office/powerpoint/2010/main" xmlns="" val="35162978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2" y="470237"/>
            <a:ext cx="5580663" cy="716012"/>
          </a:xfrm>
        </p:spPr>
        <p:txBody>
          <a:bodyPr/>
          <a:lstStyle/>
          <a:p>
            <a:r>
              <a:rPr lang="es-ES" dirty="0">
                <a:solidFill>
                  <a:schemeClr val="bg2">
                    <a:lumMod val="75000"/>
                  </a:schemeClr>
                </a:solidFill>
              </a:rPr>
              <a:t>CASOS DE USO EXTENDIDO</a:t>
            </a:r>
          </a:p>
        </p:txBody>
      </p:sp>
      <p:pic>
        <p:nvPicPr>
          <p:cNvPr id="4" name="Imagen 3" descr="C:\Users\Fer Avarez\Desktop\Casos de uso extendido..jpg"/>
          <p:cNvPicPr/>
          <p:nvPr/>
        </p:nvPicPr>
        <p:blipFill>
          <a:blip r:embed="rId2">
            <a:extLst>
              <a:ext uri="{28A0092B-C50C-407E-A947-70E740481C1C}">
                <a14:useLocalDpi xmlns:a14="http://schemas.microsoft.com/office/drawing/2010/main" xmlns="" val="0"/>
              </a:ext>
            </a:extLst>
          </a:blip>
          <a:srcRect/>
          <a:stretch>
            <a:fillRect/>
          </a:stretch>
        </p:blipFill>
        <p:spPr bwMode="auto">
          <a:xfrm>
            <a:off x="1141411" y="1186249"/>
            <a:ext cx="4410891" cy="4973183"/>
          </a:xfrm>
          <a:prstGeom prst="rect">
            <a:avLst/>
          </a:prstGeom>
          <a:noFill/>
          <a:ln>
            <a:noFill/>
          </a:ln>
        </p:spPr>
      </p:pic>
      <p:pic>
        <p:nvPicPr>
          <p:cNvPr id="5" name="Imagen 4" descr="C:\Users\Fer Avarez\Desktop\Casos de uso extendido II.jpg"/>
          <p:cNvPicPr/>
          <p:nvPr/>
        </p:nvPicPr>
        <p:blipFill>
          <a:blip r:embed="rId3">
            <a:extLst>
              <a:ext uri="{28A0092B-C50C-407E-A947-70E740481C1C}">
                <a14:useLocalDpi xmlns:a14="http://schemas.microsoft.com/office/drawing/2010/main" xmlns="" val="0"/>
              </a:ext>
            </a:extLst>
          </a:blip>
          <a:srcRect/>
          <a:stretch>
            <a:fillRect/>
          </a:stretch>
        </p:blipFill>
        <p:spPr bwMode="auto">
          <a:xfrm>
            <a:off x="5982472" y="1186249"/>
            <a:ext cx="4743193" cy="4973183"/>
          </a:xfrm>
          <a:prstGeom prst="rect">
            <a:avLst/>
          </a:prstGeom>
          <a:noFill/>
          <a:ln>
            <a:noFill/>
          </a:ln>
        </p:spPr>
      </p:pic>
    </p:spTree>
    <p:extLst>
      <p:ext uri="{BB962C8B-B14F-4D97-AF65-F5344CB8AC3E}">
        <p14:creationId xmlns:p14="http://schemas.microsoft.com/office/powerpoint/2010/main" xmlns="" val="320805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716683" y="378940"/>
            <a:ext cx="8791575" cy="766762"/>
          </a:xfrm>
        </p:spPr>
        <p:txBody>
          <a:bodyPr>
            <a:normAutofit fontScale="90000"/>
          </a:bodyPr>
          <a:lstStyle/>
          <a:p>
            <a:r>
              <a:rPr lang="x-none" dirty="0">
                <a:solidFill>
                  <a:schemeClr val="bg2">
                    <a:lumMod val="75000"/>
                  </a:schemeClr>
                </a:solidFill>
              </a:rPr>
              <a:t>MODELO RELACIONAL DEL PROYECTO</a:t>
            </a:r>
            <a:endParaRPr lang="es-ES" dirty="0">
              <a:solidFill>
                <a:schemeClr val="bg2">
                  <a:lumMod val="75000"/>
                </a:schemeClr>
              </a:solidFill>
            </a:endParaRPr>
          </a:p>
        </p:txBody>
      </p:sp>
      <p:pic>
        <p:nvPicPr>
          <p:cNvPr id="1026" name="Picture 2" descr="C:\wamp\www\versiones anteriores parqueaderos\prototipo\imagen e-r parqueadero.PNG"/>
          <p:cNvPicPr>
            <a:picLocks noChangeAspect="1" noChangeArrowheads="1"/>
          </p:cNvPicPr>
          <p:nvPr/>
        </p:nvPicPr>
        <p:blipFill>
          <a:blip r:embed="rId2"/>
          <a:srcRect/>
          <a:stretch>
            <a:fillRect/>
          </a:stretch>
        </p:blipFill>
        <p:spPr bwMode="auto">
          <a:xfrm>
            <a:off x="2687453" y="1178868"/>
            <a:ext cx="8050569" cy="5475691"/>
          </a:xfrm>
          <a:prstGeom prst="rect">
            <a:avLst/>
          </a:prstGeom>
          <a:noFill/>
        </p:spPr>
      </p:pic>
    </p:spTree>
    <p:extLst>
      <p:ext uri="{BB962C8B-B14F-4D97-AF65-F5344CB8AC3E}">
        <p14:creationId xmlns:p14="http://schemas.microsoft.com/office/powerpoint/2010/main" xmlns="" val="11628425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350998" y="428368"/>
            <a:ext cx="6979252" cy="824428"/>
          </a:xfrm>
        </p:spPr>
        <p:txBody>
          <a:bodyPr>
            <a:normAutofit/>
          </a:bodyPr>
          <a:lstStyle/>
          <a:p>
            <a:r>
              <a:rPr lang="x-none" dirty="0">
                <a:solidFill>
                  <a:schemeClr val="bg2">
                    <a:lumMod val="75000"/>
                  </a:schemeClr>
                </a:solidFill>
              </a:rPr>
              <a:t>DICCIONARIO DE DATOS</a:t>
            </a:r>
            <a:endParaRPr lang="es-ES" dirty="0">
              <a:solidFill>
                <a:schemeClr val="bg2">
                  <a:lumMod val="75000"/>
                </a:schemeClr>
              </a:solidFill>
            </a:endParaRPr>
          </a:p>
        </p:txBody>
      </p:sp>
      <p:pic>
        <p:nvPicPr>
          <p:cNvPr id="2050" name="Picture 2" descr="C:\wamp\www\versiones anteriores parqueaderos\prototipo\imagen diccionario de datos.PNG">
            <a:hlinkClick r:id="rId2" action="ppaction://hlinkfile"/>
          </p:cNvPr>
          <p:cNvPicPr>
            <a:picLocks noChangeAspect="1" noChangeArrowheads="1"/>
          </p:cNvPicPr>
          <p:nvPr/>
        </p:nvPicPr>
        <p:blipFill>
          <a:blip r:embed="rId3"/>
          <a:srcRect/>
          <a:stretch>
            <a:fillRect/>
          </a:stretch>
        </p:blipFill>
        <p:spPr bwMode="auto">
          <a:xfrm>
            <a:off x="2612975" y="1333452"/>
            <a:ext cx="7383642" cy="5351553"/>
          </a:xfrm>
          <a:prstGeom prst="rect">
            <a:avLst/>
          </a:prstGeom>
          <a:noFill/>
        </p:spPr>
      </p:pic>
    </p:spTree>
    <p:extLst>
      <p:ext uri="{BB962C8B-B14F-4D97-AF65-F5344CB8AC3E}">
        <p14:creationId xmlns:p14="http://schemas.microsoft.com/office/powerpoint/2010/main" xmlns="" val="2906071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598132" y="430385"/>
            <a:ext cx="8791575" cy="714675"/>
          </a:xfrm>
        </p:spPr>
        <p:txBody>
          <a:bodyPr>
            <a:normAutofit fontScale="90000"/>
          </a:bodyPr>
          <a:lstStyle/>
          <a:p>
            <a:r>
              <a:rPr lang="x-none" dirty="0">
                <a:solidFill>
                  <a:schemeClr val="bg2">
                    <a:lumMod val="75000"/>
                  </a:schemeClr>
                </a:solidFill>
              </a:rPr>
              <a:t>DIAGRAMA DE CLASES</a:t>
            </a:r>
            <a:endParaRPr lang="es-ES" dirty="0">
              <a:solidFill>
                <a:schemeClr val="bg2">
                  <a:lumMod val="75000"/>
                </a:schemeClr>
              </a:solidFill>
            </a:endParaRPr>
          </a:p>
        </p:txBody>
      </p:sp>
      <p:pic>
        <p:nvPicPr>
          <p:cNvPr id="3074" name="Picture 2" descr="C:\wamp\www\versiones anteriores parqueaderos\prototipo\imagen diagrama de clases parqueadero.PNG"/>
          <p:cNvPicPr>
            <a:picLocks noChangeAspect="1" noChangeArrowheads="1"/>
          </p:cNvPicPr>
          <p:nvPr/>
        </p:nvPicPr>
        <p:blipFill>
          <a:blip r:embed="rId2"/>
          <a:srcRect/>
          <a:stretch>
            <a:fillRect/>
          </a:stretch>
        </p:blipFill>
        <p:spPr bwMode="auto">
          <a:xfrm>
            <a:off x="2986777" y="1187320"/>
            <a:ext cx="6713277" cy="5485328"/>
          </a:xfrm>
          <a:prstGeom prst="rect">
            <a:avLst/>
          </a:prstGeom>
          <a:noFill/>
        </p:spPr>
      </p:pic>
    </p:spTree>
    <p:extLst>
      <p:ext uri="{BB962C8B-B14F-4D97-AF65-F5344CB8AC3E}">
        <p14:creationId xmlns:p14="http://schemas.microsoft.com/office/powerpoint/2010/main" xmlns="" val="27077409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46429" y="610280"/>
            <a:ext cx="5885463" cy="691298"/>
          </a:xfrm>
        </p:spPr>
        <p:txBody>
          <a:bodyPr/>
          <a:lstStyle/>
          <a:p>
            <a:r>
              <a:rPr lang="es-ES" dirty="0">
                <a:solidFill>
                  <a:schemeClr val="bg2">
                    <a:lumMod val="75000"/>
                  </a:schemeClr>
                </a:solidFill>
              </a:rPr>
              <a:t>DIAGRAMA DE DISTRIBUCION</a:t>
            </a:r>
          </a:p>
        </p:txBody>
      </p:sp>
      <p:pic>
        <p:nvPicPr>
          <p:cNvPr id="3" name="Imagen 2"/>
          <p:cNvPicPr>
            <a:picLocks noChangeAspect="1"/>
          </p:cNvPicPr>
          <p:nvPr/>
        </p:nvPicPr>
        <p:blipFill rotWithShape="1">
          <a:blip r:embed="rId2"/>
          <a:srcRect l="6351" t="13482" r="59527" b="14375"/>
          <a:stretch/>
        </p:blipFill>
        <p:spPr>
          <a:xfrm>
            <a:off x="1449859" y="1301578"/>
            <a:ext cx="9671221" cy="5118356"/>
          </a:xfrm>
          <a:prstGeom prst="rect">
            <a:avLst/>
          </a:prstGeom>
        </p:spPr>
      </p:pic>
    </p:spTree>
    <p:extLst>
      <p:ext uri="{BB962C8B-B14F-4D97-AF65-F5344CB8AC3E}">
        <p14:creationId xmlns:p14="http://schemas.microsoft.com/office/powerpoint/2010/main" xmlns="" val="9646101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18518"/>
            <a:ext cx="10506890" cy="839579"/>
          </a:xfrm>
        </p:spPr>
        <p:txBody>
          <a:bodyPr/>
          <a:lstStyle/>
          <a:p>
            <a:r>
              <a:rPr lang="es-ES" dirty="0">
                <a:solidFill>
                  <a:schemeClr val="bg2">
                    <a:lumMod val="75000"/>
                  </a:schemeClr>
                </a:solidFill>
              </a:rPr>
              <a:t>Crud del sistema(prototipo de la base de datos)</a:t>
            </a:r>
          </a:p>
        </p:txBody>
      </p:sp>
      <p:pic>
        <p:nvPicPr>
          <p:cNvPr id="4098" name="Picture 2"/>
          <p:cNvPicPr>
            <a:picLocks noChangeAspect="1" noChangeArrowheads="1"/>
          </p:cNvPicPr>
          <p:nvPr/>
        </p:nvPicPr>
        <p:blipFill>
          <a:blip r:embed="rId2"/>
          <a:srcRect/>
          <a:stretch>
            <a:fillRect/>
          </a:stretch>
        </p:blipFill>
        <p:spPr bwMode="auto">
          <a:xfrm>
            <a:off x="172995" y="1568170"/>
            <a:ext cx="11712918" cy="4362558"/>
          </a:xfrm>
          <a:prstGeom prst="rect">
            <a:avLst/>
          </a:prstGeom>
          <a:noFill/>
          <a:ln w="9525">
            <a:noFill/>
            <a:miter lim="800000"/>
            <a:headEnd/>
            <a:tailEnd/>
          </a:ln>
        </p:spPr>
      </p:pic>
    </p:spTree>
    <p:extLst>
      <p:ext uri="{BB962C8B-B14F-4D97-AF65-F5344CB8AC3E}">
        <p14:creationId xmlns:p14="http://schemas.microsoft.com/office/powerpoint/2010/main" xmlns="" val="13792433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62130" y="1327966"/>
            <a:ext cx="9905998" cy="1478570"/>
          </a:xfrm>
        </p:spPr>
        <p:txBody>
          <a:bodyPr/>
          <a:lstStyle/>
          <a:p>
            <a:r>
              <a:rPr lang="es-CO" dirty="0">
                <a:solidFill>
                  <a:schemeClr val="bg2">
                    <a:lumMod val="75000"/>
                  </a:schemeClr>
                </a:solidFill>
              </a:rPr>
              <a:t>IDEA DEL PROYECTO</a:t>
            </a:r>
          </a:p>
        </p:txBody>
      </p:sp>
      <p:sp>
        <p:nvSpPr>
          <p:cNvPr id="3" name="Marcador de contenido 2"/>
          <p:cNvSpPr>
            <a:spLocks noGrp="1"/>
          </p:cNvSpPr>
          <p:nvPr>
            <p:ph idx="1"/>
          </p:nvPr>
        </p:nvSpPr>
        <p:spPr>
          <a:xfrm>
            <a:off x="2008515" y="3021997"/>
            <a:ext cx="9905999" cy="3541714"/>
          </a:xfrm>
        </p:spPr>
        <p:txBody>
          <a:bodyPr>
            <a:normAutofit/>
          </a:bodyPr>
          <a:lstStyle/>
          <a:p>
            <a:pPr marL="0" indent="0">
              <a:buNone/>
            </a:pPr>
            <a:r>
              <a:rPr lang="es-CO" sz="3200" dirty="0"/>
              <a:t>Crear un sistema de información para el control de los servicios en un parqueadero de motos y bicicletas, que brinde optimización en el registro de entrada, estadía y salida de los vehículos, eficacia en los tiempos de trámite de los pagos y apoyo al área financiera.</a:t>
            </a:r>
          </a:p>
        </p:txBody>
      </p:sp>
    </p:spTree>
    <p:extLst>
      <p:ext uri="{BB962C8B-B14F-4D97-AF65-F5344CB8AC3E}">
        <p14:creationId xmlns:p14="http://schemas.microsoft.com/office/powerpoint/2010/main" xmlns="" val="3138010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srcRect/>
          <a:stretch>
            <a:fillRect/>
          </a:stretch>
        </p:blipFill>
        <p:spPr bwMode="auto">
          <a:xfrm>
            <a:off x="222422" y="536290"/>
            <a:ext cx="11680611" cy="5735280"/>
          </a:xfrm>
          <a:prstGeom prst="rect">
            <a:avLst/>
          </a:prstGeom>
          <a:noFill/>
          <a:ln w="9525">
            <a:noFill/>
            <a:miter lim="800000"/>
            <a:headEnd/>
            <a:tailEnd/>
          </a:ln>
        </p:spPr>
      </p:pic>
    </p:spTree>
    <p:extLst>
      <p:ext uri="{BB962C8B-B14F-4D97-AF65-F5344CB8AC3E}">
        <p14:creationId xmlns:p14="http://schemas.microsoft.com/office/powerpoint/2010/main" xmlns="" val="1658591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srcRect/>
          <a:stretch>
            <a:fillRect/>
          </a:stretch>
        </p:blipFill>
        <p:spPr bwMode="auto">
          <a:xfrm>
            <a:off x="840259" y="730158"/>
            <a:ext cx="10827995" cy="5604482"/>
          </a:xfrm>
          <a:prstGeom prst="rect">
            <a:avLst/>
          </a:prstGeom>
          <a:noFill/>
          <a:ln w="9525">
            <a:noFill/>
            <a:miter lim="800000"/>
            <a:headEnd/>
            <a:tailEnd/>
          </a:ln>
        </p:spPr>
      </p:pic>
    </p:spTree>
    <p:extLst>
      <p:ext uri="{BB962C8B-B14F-4D97-AF65-F5344CB8AC3E}">
        <p14:creationId xmlns:p14="http://schemas.microsoft.com/office/powerpoint/2010/main" xmlns="" val="5900083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099752" y="387651"/>
            <a:ext cx="9811264" cy="5983413"/>
          </a:xfrm>
          <a:prstGeom prst="rect">
            <a:avLst/>
          </a:prstGeom>
          <a:noFill/>
          <a:ln w="9525">
            <a:noFill/>
            <a:miter lim="800000"/>
            <a:headEnd/>
            <a:tailEnd/>
          </a:ln>
        </p:spPr>
      </p:pic>
    </p:spTree>
    <p:extLst>
      <p:ext uri="{BB962C8B-B14F-4D97-AF65-F5344CB8AC3E}">
        <p14:creationId xmlns:p14="http://schemas.microsoft.com/office/powerpoint/2010/main" xmlns="" val="12539245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509841" y="418028"/>
            <a:ext cx="8791575" cy="714675"/>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s-CO" sz="3600" cap="all" dirty="0" smtClean="0">
                <a:solidFill>
                  <a:schemeClr val="bg2">
                    <a:lumMod val="75000"/>
                  </a:schemeClr>
                </a:solidFill>
                <a:latin typeface="+mj-lt"/>
                <a:ea typeface="+mj-ea"/>
                <a:cs typeface="+mj-cs"/>
              </a:rPr>
              <a:t>CONTROL DE VERSIONES GITHUB</a:t>
            </a:r>
            <a:endParaRPr kumimoji="0" lang="es-ES" sz="3600" b="0" i="0" u="none" strike="noStrike" kern="1200" cap="all" spc="0" normalizeH="0" baseline="0" noProof="0" dirty="0">
              <a:ln>
                <a:noFill/>
              </a:ln>
              <a:solidFill>
                <a:schemeClr val="bg2">
                  <a:lumMod val="75000"/>
                </a:schemeClr>
              </a:solidFill>
              <a:effectLst/>
              <a:uLnTx/>
              <a:uFillTx/>
              <a:latin typeface="+mj-lt"/>
              <a:ea typeface="+mj-ea"/>
              <a:cs typeface="+mj-cs"/>
            </a:endParaRPr>
          </a:p>
        </p:txBody>
      </p:sp>
      <p:pic>
        <p:nvPicPr>
          <p:cNvPr id="2" name="Picture 2"/>
          <p:cNvPicPr>
            <a:picLocks noChangeAspect="1" noChangeArrowheads="1"/>
          </p:cNvPicPr>
          <p:nvPr/>
        </p:nvPicPr>
        <p:blipFill>
          <a:blip r:embed="rId2"/>
          <a:srcRect/>
          <a:stretch>
            <a:fillRect/>
          </a:stretch>
        </p:blipFill>
        <p:spPr bwMode="auto">
          <a:xfrm>
            <a:off x="300371" y="1736170"/>
            <a:ext cx="5532768" cy="3661627"/>
          </a:xfrm>
          <a:prstGeom prst="rect">
            <a:avLst/>
          </a:prstGeom>
          <a:noFill/>
          <a:ln w="9525">
            <a:noFill/>
            <a:miter lim="800000"/>
            <a:headEnd/>
            <a:tailEnd/>
          </a:ln>
        </p:spPr>
      </p:pic>
      <p:pic>
        <p:nvPicPr>
          <p:cNvPr id="4" name="Picture 3"/>
          <p:cNvPicPr>
            <a:picLocks noChangeAspect="1" noChangeArrowheads="1"/>
          </p:cNvPicPr>
          <p:nvPr/>
        </p:nvPicPr>
        <p:blipFill>
          <a:blip r:embed="rId3"/>
          <a:srcRect/>
          <a:stretch>
            <a:fillRect/>
          </a:stretch>
        </p:blipFill>
        <p:spPr bwMode="auto">
          <a:xfrm>
            <a:off x="6030848" y="1736170"/>
            <a:ext cx="5679614" cy="36616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862857" y="2652025"/>
            <a:ext cx="6193321" cy="1446550"/>
          </a:xfrm>
          <a:prstGeom prst="rect">
            <a:avLst/>
          </a:prstGeom>
          <a:noFill/>
        </p:spPr>
        <p:txBody>
          <a:bodyPr wrap="square" lIns="91440" tIns="45720" rIns="91440" bIns="45720">
            <a:spAutoFit/>
          </a:bodyPr>
          <a:lstStyle/>
          <a:p>
            <a:pPr algn="ctr"/>
            <a:r>
              <a:rPr lang="es-ES" sz="8800" dirty="0">
                <a:ln w="0"/>
                <a:solidFill>
                  <a:schemeClr val="bg2">
                    <a:lumMod val="75000"/>
                  </a:schemeClr>
                </a:solidFill>
                <a:effectLst>
                  <a:reflection blurRad="6350" stA="60000" endA="900" endPos="58000" dir="5400000" sy="-100000" algn="bl" rotWithShape="0"/>
                </a:effectLst>
                <a:latin typeface="Bookman Old Style" panose="02050604050505020204" pitchFamily="18" charset="0"/>
              </a:rPr>
              <a:t>GRACIAS</a:t>
            </a:r>
            <a:endParaRPr lang="es-ES" sz="8800" cap="none" spc="0" dirty="0">
              <a:ln w="0"/>
              <a:solidFill>
                <a:schemeClr val="bg2">
                  <a:lumMod val="75000"/>
                </a:schemeClr>
              </a:solidFill>
              <a:effectLst>
                <a:reflection blurRad="6350" stA="60000" endA="900" endPos="58000" dir="5400000" sy="-100000" algn="bl" rotWithShape="0"/>
              </a:effectLst>
              <a:latin typeface="Bookman Old Style" panose="02050604050505020204" pitchFamily="18" charset="0"/>
            </a:endParaRPr>
          </a:p>
        </p:txBody>
      </p:sp>
    </p:spTree>
    <p:extLst>
      <p:ext uri="{BB962C8B-B14F-4D97-AF65-F5344CB8AC3E}">
        <p14:creationId xmlns:p14="http://schemas.microsoft.com/office/powerpoint/2010/main" xmlns="" val="230171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13960" y="1334527"/>
            <a:ext cx="3521203" cy="647229"/>
          </a:xfrm>
        </p:spPr>
        <p:txBody>
          <a:bodyPr/>
          <a:lstStyle/>
          <a:p>
            <a:r>
              <a:rPr lang="es-ES" dirty="0">
                <a:solidFill>
                  <a:schemeClr val="bg2">
                    <a:lumMod val="75000"/>
                  </a:schemeClr>
                </a:solidFill>
              </a:rPr>
              <a:t>PLANTEAMIENTO</a:t>
            </a:r>
          </a:p>
        </p:txBody>
      </p:sp>
      <p:sp>
        <p:nvSpPr>
          <p:cNvPr id="3" name="Marcador de contenido 2"/>
          <p:cNvSpPr>
            <a:spLocks noGrp="1"/>
          </p:cNvSpPr>
          <p:nvPr>
            <p:ph idx="1"/>
          </p:nvPr>
        </p:nvSpPr>
        <p:spPr>
          <a:xfrm>
            <a:off x="1709822" y="2100650"/>
            <a:ext cx="9905999" cy="3657600"/>
          </a:xfrm>
        </p:spPr>
        <p:txBody>
          <a:bodyPr>
            <a:normAutofit fontScale="92500" lnSpcReduction="20000"/>
          </a:bodyPr>
          <a:lstStyle/>
          <a:p>
            <a:pPr marL="0" indent="0">
              <a:buNone/>
            </a:pPr>
            <a:r>
              <a:rPr lang="es-CO" dirty="0"/>
              <a:t>Dada la necesidad de movilidad y el denso tráfico en la ciudad, las personas vienen optando por medios de transporte alternativos como lo son las motos y bicicletas, pero el problema con estas opciones radica en el sitio en donde dejar sus vehículos durante un determinado lapso de tiempo, buscando economía y seguridad.</a:t>
            </a:r>
            <a:endParaRPr lang="es-ES" dirty="0"/>
          </a:p>
          <a:p>
            <a:pPr marL="0" indent="0">
              <a:buNone/>
            </a:pPr>
            <a:r>
              <a:rPr lang="es-CO" dirty="0"/>
              <a:t> </a:t>
            </a:r>
            <a:endParaRPr lang="es-ES" dirty="0"/>
          </a:p>
          <a:p>
            <a:pPr marL="0" indent="0">
              <a:buNone/>
            </a:pPr>
            <a:r>
              <a:rPr lang="es-CO" dirty="0"/>
              <a:t>Muchos sitios ofrecen el servicio de parqueadero, pero los tiempos desde el ingreso hasta el registro son prolongados, adicionalmente el único registro que se lleva es en una hoja en la cual se indica si el vehículo aún permanece en el parqueadero o ya ha salido, afectando la seguridad por falta de control.</a:t>
            </a:r>
            <a:endParaRPr lang="es-ES" dirty="0"/>
          </a:p>
          <a:p>
            <a:endParaRPr lang="es-ES" dirty="0"/>
          </a:p>
        </p:txBody>
      </p:sp>
    </p:spTree>
    <p:extLst>
      <p:ext uri="{BB962C8B-B14F-4D97-AF65-F5344CB8AC3E}">
        <p14:creationId xmlns:p14="http://schemas.microsoft.com/office/powerpoint/2010/main" xmlns="" val="3183953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40901" y="1482809"/>
            <a:ext cx="3158738" cy="704893"/>
          </a:xfrm>
        </p:spPr>
        <p:txBody>
          <a:bodyPr/>
          <a:lstStyle/>
          <a:p>
            <a:r>
              <a:rPr lang="es-ES" dirty="0">
                <a:solidFill>
                  <a:schemeClr val="bg2">
                    <a:lumMod val="75000"/>
                  </a:schemeClr>
                </a:solidFill>
              </a:rPr>
              <a:t>JUSTIFICACION</a:t>
            </a:r>
          </a:p>
        </p:txBody>
      </p:sp>
      <p:sp>
        <p:nvSpPr>
          <p:cNvPr id="3" name="Marcador de contenido 2"/>
          <p:cNvSpPr>
            <a:spLocks noGrp="1"/>
          </p:cNvSpPr>
          <p:nvPr>
            <p:ph idx="1"/>
          </p:nvPr>
        </p:nvSpPr>
        <p:spPr>
          <a:xfrm>
            <a:off x="1693347" y="2521335"/>
            <a:ext cx="9905999" cy="3541714"/>
          </a:xfrm>
        </p:spPr>
        <p:txBody>
          <a:bodyPr/>
          <a:lstStyle/>
          <a:p>
            <a:pPr marL="0" indent="0">
              <a:buNone/>
            </a:pPr>
            <a:r>
              <a:rPr lang="es-CO" dirty="0"/>
              <a:t>El estudio acerca de las actividades desarrolladas en el parqueadero (proceso de entrada, registro, tratamiento de la información, medios usados, condiciones físicas y práctica laboral) pueden permitir distinguir con claridad las falencias de la dinámica del desarrollo de la actividad global. El tratamiento de estas falencias permite aumentar la eficiencia de la relación en las actividades del desarrollo central laboral optimizando la relación usuario-servicio-producto.</a:t>
            </a:r>
            <a:endParaRPr lang="es-ES" dirty="0"/>
          </a:p>
          <a:p>
            <a:endParaRPr lang="es-ES" dirty="0"/>
          </a:p>
        </p:txBody>
      </p:sp>
    </p:spTree>
    <p:extLst>
      <p:ext uri="{BB962C8B-B14F-4D97-AF65-F5344CB8AC3E}">
        <p14:creationId xmlns:p14="http://schemas.microsoft.com/office/powerpoint/2010/main" xmlns="" val="362736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361744" y="387178"/>
            <a:ext cx="5465333" cy="630753"/>
          </a:xfrm>
        </p:spPr>
        <p:txBody>
          <a:bodyPr/>
          <a:lstStyle/>
          <a:p>
            <a:r>
              <a:rPr lang="es-ES" dirty="0">
                <a:solidFill>
                  <a:schemeClr val="bg2">
                    <a:lumMod val="75000"/>
                  </a:schemeClr>
                </a:solidFill>
              </a:rPr>
              <a:t>ALCANCES Y LIMITACIONES</a:t>
            </a:r>
          </a:p>
        </p:txBody>
      </p:sp>
      <p:sp>
        <p:nvSpPr>
          <p:cNvPr id="3" name="Marcador de contenido 2"/>
          <p:cNvSpPr>
            <a:spLocks noGrp="1"/>
          </p:cNvSpPr>
          <p:nvPr>
            <p:ph idx="1"/>
          </p:nvPr>
        </p:nvSpPr>
        <p:spPr>
          <a:xfrm>
            <a:off x="1141412" y="1178010"/>
            <a:ext cx="9905999" cy="5008605"/>
          </a:xfrm>
        </p:spPr>
        <p:txBody>
          <a:bodyPr>
            <a:normAutofit fontScale="70000" lnSpcReduction="20000"/>
          </a:bodyPr>
          <a:lstStyle/>
          <a:p>
            <a:pPr lvl="0"/>
            <a:r>
              <a:rPr lang="es-CO" sz="2600" dirty="0"/>
              <a:t>El proyecto se desarrollará en la ciudad de Bogotá, específicamente en la localidad de Chapinero, en un parqueadero con capacidad para 25 motos y 60 bicicletas.</a:t>
            </a:r>
            <a:endParaRPr lang="es-ES" sz="2600" dirty="0"/>
          </a:p>
          <a:p>
            <a:pPr lvl="0"/>
            <a:r>
              <a:rPr lang="es-CO" sz="2600" dirty="0"/>
              <a:t>Este proyecto es el primer paso hacia un concepto global, en este caso, el proyecto se centra en buscar un sistema de información simple, pero lo suficientemente completo para poder ser implementado en diversos lugares y usuarios, es decir: estándar y confiable.</a:t>
            </a:r>
            <a:endParaRPr lang="es-ES" sz="2600" dirty="0"/>
          </a:p>
          <a:p>
            <a:pPr lvl="0"/>
            <a:r>
              <a:rPr lang="es-CO" sz="2600" dirty="0"/>
              <a:t>Que posea una interfaz de usuario lo suficientemente práctica como para facilitar su manipulación en un individuo sin amplio conocimiento de los sistemas.</a:t>
            </a:r>
            <a:endParaRPr lang="es-ES" sz="2600" dirty="0"/>
          </a:p>
          <a:p>
            <a:pPr lvl="0"/>
            <a:r>
              <a:rPr lang="es-CO" sz="2600" dirty="0"/>
              <a:t>Que el sistema cubra la totalidad de los requerimientos funcionales y facilite la implementación, integración y mantenimiento.</a:t>
            </a:r>
            <a:endParaRPr lang="es-ES" sz="2600" dirty="0"/>
          </a:p>
          <a:p>
            <a:pPr lvl="0"/>
            <a:r>
              <a:rPr lang="es-CO" sz="2600" dirty="0"/>
              <a:t>Que soporte la jornada continua de trabajo y que tenga el respaldo (back up) de la información.</a:t>
            </a:r>
            <a:endParaRPr lang="es-ES" sz="2600" dirty="0"/>
          </a:p>
          <a:p>
            <a:pPr lvl="0"/>
            <a:r>
              <a:rPr lang="es-CO" sz="2600" dirty="0"/>
              <a:t>Es posible que pueda relacionarse con el proceso de contabilidad, por la naturaleza del sistema de registro y facturación.</a:t>
            </a:r>
            <a:endParaRPr lang="es-ES" sz="2600" dirty="0"/>
          </a:p>
          <a:p>
            <a:pPr lvl="0"/>
            <a:r>
              <a:rPr lang="es-CO" sz="2600" dirty="0"/>
              <a:t>Especialmente importante es especificar que el sistema no contempla aspectos de seguridad ni movilidad interna, es decir, está plenamente diseñado para las actividades de registro y facturación.</a:t>
            </a:r>
            <a:endParaRPr lang="es-ES" sz="2600" dirty="0"/>
          </a:p>
          <a:p>
            <a:endParaRPr lang="es-ES" dirty="0"/>
          </a:p>
        </p:txBody>
      </p:sp>
    </p:spTree>
    <p:extLst>
      <p:ext uri="{BB962C8B-B14F-4D97-AF65-F5344CB8AC3E}">
        <p14:creationId xmlns:p14="http://schemas.microsoft.com/office/powerpoint/2010/main" xmlns="" val="4282862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83302" y="1438325"/>
            <a:ext cx="9905998" cy="1478570"/>
          </a:xfrm>
        </p:spPr>
        <p:txBody>
          <a:bodyPr/>
          <a:lstStyle/>
          <a:p>
            <a:r>
              <a:rPr lang="es-CO" dirty="0">
                <a:solidFill>
                  <a:schemeClr val="bg2">
                    <a:lumMod val="75000"/>
                  </a:schemeClr>
                </a:solidFill>
              </a:rPr>
              <a:t>Objetivo general</a:t>
            </a:r>
          </a:p>
        </p:txBody>
      </p:sp>
      <p:sp>
        <p:nvSpPr>
          <p:cNvPr id="3" name="Marcador de contenido 2"/>
          <p:cNvSpPr>
            <a:spLocks noGrp="1"/>
          </p:cNvSpPr>
          <p:nvPr>
            <p:ph idx="1"/>
          </p:nvPr>
        </p:nvSpPr>
        <p:spPr>
          <a:xfrm>
            <a:off x="2055812" y="3589556"/>
            <a:ext cx="9905999" cy="3541714"/>
          </a:xfrm>
        </p:spPr>
        <p:txBody>
          <a:bodyPr/>
          <a:lstStyle/>
          <a:p>
            <a:pPr marL="0" indent="0">
              <a:buNone/>
            </a:pPr>
            <a:r>
              <a:rPr lang="es-CO" sz="3200" dirty="0"/>
              <a:t>Desarrollar un programa de registro de entrada y salida de motos y bicicletas en un parqueadero, para la sistematización del mismo. </a:t>
            </a:r>
          </a:p>
          <a:p>
            <a:endParaRPr lang="es-CO" dirty="0"/>
          </a:p>
        </p:txBody>
      </p:sp>
    </p:spTree>
    <p:extLst>
      <p:ext uri="{BB962C8B-B14F-4D97-AF65-F5344CB8AC3E}">
        <p14:creationId xmlns:p14="http://schemas.microsoft.com/office/powerpoint/2010/main" xmlns="" val="369458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41831" y="518984"/>
            <a:ext cx="4905160" cy="680180"/>
          </a:xfrm>
        </p:spPr>
        <p:txBody>
          <a:bodyPr/>
          <a:lstStyle/>
          <a:p>
            <a:r>
              <a:rPr lang="es-ES" dirty="0">
                <a:solidFill>
                  <a:schemeClr val="bg2">
                    <a:lumMod val="75000"/>
                  </a:schemeClr>
                </a:solidFill>
              </a:rPr>
              <a:t>Objetivos específicos</a:t>
            </a:r>
          </a:p>
        </p:txBody>
      </p:sp>
      <p:sp>
        <p:nvSpPr>
          <p:cNvPr id="3" name="Marcador de contenido 2"/>
          <p:cNvSpPr>
            <a:spLocks noGrp="1"/>
          </p:cNvSpPr>
          <p:nvPr>
            <p:ph idx="1"/>
          </p:nvPr>
        </p:nvSpPr>
        <p:spPr>
          <a:xfrm>
            <a:off x="1141411" y="1556951"/>
            <a:ext cx="9905999" cy="4481385"/>
          </a:xfrm>
        </p:spPr>
        <p:txBody>
          <a:bodyPr>
            <a:normAutofit fontScale="92500" lnSpcReduction="10000"/>
          </a:bodyPr>
          <a:lstStyle/>
          <a:p>
            <a:pPr lvl="0"/>
            <a:r>
              <a:rPr lang="es-CO" dirty="0"/>
              <a:t>Sistematizar el ingreso y salida de motos y bicicletas para llevar el registro en el programa por desarrollar.</a:t>
            </a:r>
            <a:endParaRPr lang="es-ES" dirty="0"/>
          </a:p>
          <a:p>
            <a:pPr lvl="0"/>
            <a:r>
              <a:rPr lang="es-CO" dirty="0"/>
              <a:t>Llevar el control del registro del ingreso y salida de motos y bicicletas.</a:t>
            </a:r>
            <a:endParaRPr lang="es-ES" dirty="0"/>
          </a:p>
          <a:p>
            <a:pPr lvl="0"/>
            <a:r>
              <a:rPr lang="es-CO" dirty="0"/>
              <a:t>Contabilizar el lapso de permanencia de motos y bicicletas para calcular tarifa. </a:t>
            </a:r>
            <a:endParaRPr lang="es-ES" dirty="0"/>
          </a:p>
          <a:p>
            <a:pPr lvl="0"/>
            <a:r>
              <a:rPr lang="es-CO" dirty="0"/>
              <a:t>Agilizar el tiempo transcurrido durante el registro para el parqueo de motos y bicicletas.</a:t>
            </a:r>
            <a:endParaRPr lang="es-ES" dirty="0"/>
          </a:p>
          <a:p>
            <a:pPr lvl="0"/>
            <a:r>
              <a:rPr lang="es-CO" dirty="0"/>
              <a:t>Llevar un registro histórico de los datos de motos y bicicletas, veces que ha ingresado, tiempo total, para la verificación de información.</a:t>
            </a:r>
            <a:endParaRPr lang="es-ES" dirty="0"/>
          </a:p>
          <a:p>
            <a:pPr lvl="0"/>
            <a:r>
              <a:rPr lang="es-CO" dirty="0"/>
              <a:t>Elaborar un listado de los clientes para mejorar la búsqueda de información de sus datos. </a:t>
            </a:r>
            <a:endParaRPr lang="es-ES" dirty="0"/>
          </a:p>
          <a:p>
            <a:endParaRPr lang="es-ES" dirty="0"/>
          </a:p>
        </p:txBody>
      </p:sp>
    </p:spTree>
    <p:extLst>
      <p:ext uri="{BB962C8B-B14F-4D97-AF65-F5344CB8AC3E}">
        <p14:creationId xmlns:p14="http://schemas.microsoft.com/office/powerpoint/2010/main" xmlns="" val="687825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3661" y="494950"/>
            <a:ext cx="11132965" cy="872531"/>
          </a:xfrm>
        </p:spPr>
        <p:txBody>
          <a:bodyPr>
            <a:normAutofit fontScale="90000"/>
          </a:bodyPr>
          <a:lstStyle/>
          <a:p>
            <a:r>
              <a:rPr lang="es-ES" dirty="0">
                <a:solidFill>
                  <a:schemeClr val="bg2">
                    <a:lumMod val="75000"/>
                  </a:schemeClr>
                </a:solidFill>
              </a:rPr>
              <a:t>Encuesta y estadística de los usuarios del parqueadero</a:t>
            </a:r>
          </a:p>
        </p:txBody>
      </p:sp>
      <p:pic>
        <p:nvPicPr>
          <p:cNvPr id="9" name="Imagen 8"/>
          <p:cNvPicPr/>
          <p:nvPr/>
        </p:nvPicPr>
        <p:blipFill rotWithShape="1">
          <a:blip r:embed="rId2"/>
          <a:srcRect t="2101"/>
          <a:stretch/>
        </p:blipFill>
        <p:spPr bwMode="auto">
          <a:xfrm>
            <a:off x="1222289" y="1367481"/>
            <a:ext cx="4025214" cy="1963532"/>
          </a:xfrm>
          <a:prstGeom prst="rect">
            <a:avLst/>
          </a:prstGeom>
          <a:ln>
            <a:noFill/>
          </a:ln>
          <a:extLst>
            <a:ext uri="{53640926-AAD7-44D8-BBD7-CCE9431645EC}">
              <a14:shadowObscured xmlns:a14="http://schemas.microsoft.com/office/drawing/2010/main" xmlns=""/>
            </a:ext>
          </a:extLst>
        </p:spPr>
      </p:pic>
      <p:pic>
        <p:nvPicPr>
          <p:cNvPr id="10" name="Imagen 9"/>
          <p:cNvPicPr/>
          <p:nvPr/>
        </p:nvPicPr>
        <p:blipFill>
          <a:blip r:embed="rId3"/>
          <a:stretch>
            <a:fillRect/>
          </a:stretch>
        </p:blipFill>
        <p:spPr>
          <a:xfrm>
            <a:off x="1222289" y="3331013"/>
            <a:ext cx="4025214" cy="2198465"/>
          </a:xfrm>
          <a:prstGeom prst="rect">
            <a:avLst/>
          </a:prstGeom>
        </p:spPr>
      </p:pic>
      <p:pic>
        <p:nvPicPr>
          <p:cNvPr id="11" name="Imagen 10"/>
          <p:cNvPicPr/>
          <p:nvPr/>
        </p:nvPicPr>
        <p:blipFill>
          <a:blip r:embed="rId4"/>
          <a:stretch>
            <a:fillRect/>
          </a:stretch>
        </p:blipFill>
        <p:spPr>
          <a:xfrm>
            <a:off x="5766484" y="1367481"/>
            <a:ext cx="5132175" cy="4161997"/>
          </a:xfrm>
          <a:prstGeom prst="rect">
            <a:avLst/>
          </a:prstGeom>
        </p:spPr>
      </p:pic>
    </p:spTree>
    <p:extLst>
      <p:ext uri="{BB962C8B-B14F-4D97-AF65-F5344CB8AC3E}">
        <p14:creationId xmlns:p14="http://schemas.microsoft.com/office/powerpoint/2010/main" xmlns="" val="2845555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o">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750</TotalTime>
  <Words>1729</Words>
  <Application>Microsoft Office PowerPoint</Application>
  <PresentationFormat>Personalizado</PresentationFormat>
  <Paragraphs>279</Paragraphs>
  <Slides>34</Slides>
  <Notes>0</Notes>
  <HiddenSlides>0</HiddenSlides>
  <MMClips>0</MMClips>
  <ScaleCrop>false</ScaleCrop>
  <HeadingPairs>
    <vt:vector size="4" baseType="variant">
      <vt:variant>
        <vt:lpstr>Tema</vt:lpstr>
      </vt:variant>
      <vt:variant>
        <vt:i4>1</vt:i4>
      </vt:variant>
      <vt:variant>
        <vt:lpstr>Títulos de diapositiva</vt:lpstr>
      </vt:variant>
      <vt:variant>
        <vt:i4>34</vt:i4>
      </vt:variant>
    </vt:vector>
  </HeadingPairs>
  <TitlesOfParts>
    <vt:vector size="35" baseType="lpstr">
      <vt:lpstr>Circuito</vt:lpstr>
      <vt:lpstr>Diapositiva 1</vt:lpstr>
      <vt:lpstr>SISTEMA DE REGISTRO Y FACTURACION  PARA NORATO´S PARKING</vt:lpstr>
      <vt:lpstr>IDEA DEL PROYECTO</vt:lpstr>
      <vt:lpstr>PLANTEAMIENTO</vt:lpstr>
      <vt:lpstr>JUSTIFICACION</vt:lpstr>
      <vt:lpstr>ALCANCES Y LIMITACIONES</vt:lpstr>
      <vt:lpstr>Objetivo general</vt:lpstr>
      <vt:lpstr>Objetivos específicos</vt:lpstr>
      <vt:lpstr>Encuesta y estadística de los usuarios del parqueadero</vt:lpstr>
      <vt:lpstr>Diapositiva 10</vt:lpstr>
      <vt:lpstr>RECOLECCION DE INFORMACION DEL PARQUEADERO</vt:lpstr>
      <vt:lpstr>ZONA DE PARQUEO DE MOTOS Y BICICLETAS</vt:lpstr>
      <vt:lpstr>recomendaciones</vt:lpstr>
      <vt:lpstr>BPMN después de la implementación del sistema</vt:lpstr>
      <vt:lpstr>REQUERIMIENTOS FUNCIONALES</vt:lpstr>
      <vt:lpstr>Diapositiva 16</vt:lpstr>
      <vt:lpstr>REQUERIMIENTOS NO FUNCIONALES</vt:lpstr>
      <vt:lpstr>Diapositiva 18</vt:lpstr>
      <vt:lpstr>Diapositiva 19</vt:lpstr>
      <vt:lpstr>Diapositiva 20</vt:lpstr>
      <vt:lpstr>Costos:</vt:lpstr>
      <vt:lpstr>Costos:</vt:lpstr>
      <vt:lpstr>Diagrama de casos de uso</vt:lpstr>
      <vt:lpstr>CASOS DE USO EXTENDIDO</vt:lpstr>
      <vt:lpstr>MODELO RELACIONAL DEL PROYECTO</vt:lpstr>
      <vt:lpstr>DICCIONARIO DE DATOS</vt:lpstr>
      <vt:lpstr>DIAGRAMA DE CLASES</vt:lpstr>
      <vt:lpstr>DIAGRAMA DE DISTRIBUCION</vt:lpstr>
      <vt:lpstr>Crud del sistema(prototipo de la base de datos)</vt:lpstr>
      <vt:lpstr>Diapositiva 30</vt:lpstr>
      <vt:lpstr>Diapositiva 31</vt:lpstr>
      <vt:lpstr>Diapositiva 32</vt:lpstr>
      <vt:lpstr>Diapositiva 33</vt:lpstr>
      <vt:lpstr>Diapositiva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 DE REGISTRO Y FACTURACION  PARA NORATO´S PARKING</dc:title>
  <dc:creator>Fer Alvarez</dc:creator>
  <cp:lastModifiedBy>Usuario</cp:lastModifiedBy>
  <cp:revision>63</cp:revision>
  <dcterms:created xsi:type="dcterms:W3CDTF">2017-04-08T06:04:05Z</dcterms:created>
  <dcterms:modified xsi:type="dcterms:W3CDTF">2017-12-14T21:09:49Z</dcterms:modified>
</cp:coreProperties>
</file>